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72" r:id="rId2"/>
    <p:sldId id="292" r:id="rId3"/>
    <p:sldId id="277" r:id="rId4"/>
    <p:sldId id="280" r:id="rId5"/>
    <p:sldId id="281" r:id="rId6"/>
    <p:sldId id="278" r:id="rId7"/>
    <p:sldId id="291" r:id="rId8"/>
    <p:sldId id="276" r:id="rId9"/>
    <p:sldId id="275" r:id="rId10"/>
  </p:sldIdLst>
  <p:sldSz cx="12192000" cy="6858000"/>
  <p:notesSz cx="6797675" cy="9928225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41" autoAdjust="0"/>
    <p:restoredTop sz="96834" autoAdjust="0"/>
  </p:normalViewPr>
  <p:slideViewPr>
    <p:cSldViewPr snapToGrid="0">
      <p:cViewPr varScale="1">
        <p:scale>
          <a:sx n="65" d="100"/>
          <a:sy n="65" d="100"/>
        </p:scale>
        <p:origin x="93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3C03C-F128-4D77-8177-A57732A67E39}" type="datetime2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2018年10月2日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5ACC1-7210-4F0A-BEEB-8EC885077F20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‹#›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0653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DF2C87C-757E-4C70-9F14-5785D5A3EB9B}" type="datetime2">
              <a:rPr lang="zh-TW" altLang="en-US" smtClean="0"/>
              <a:pPr/>
              <a:t>2018年10月2日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93B0CF2-7F87-4E02-A248-870047730F99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59884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3735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0550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4577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7611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0194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群組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矩形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cxnSp>
          <p:nvCxnSpPr>
            <p:cNvPr id="7" name="直線接點​​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直線接點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kumimoji="0" lang="zh-TW" altLang="en-US" noProof="0" dirty="0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zh-TW" altLang="en-US" noProof="0" smtClean="0"/>
              <a:t>按一下以編輯母片副標題樣式</a:t>
            </a:r>
            <a:endParaRPr kumimoji="0" lang="zh-TW" altLang="en-US" noProof="0" dirty="0"/>
          </a:p>
        </p:txBody>
      </p:sp>
      <p:sp>
        <p:nvSpPr>
          <p:cNvPr id="30" name="日期預留位置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176010F5-1FDB-4412-9DA5-0DC277F3AA47}" type="datetime2">
              <a:rPr lang="zh-TW" altLang="en-US" smtClean="0"/>
              <a:pPr/>
              <a:t>2018年10月2日</a:t>
            </a:fld>
            <a:endParaRPr lang="zh-TW" altLang="en-US" dirty="0"/>
          </a:p>
        </p:txBody>
      </p:sp>
      <p:sp>
        <p:nvSpPr>
          <p:cNvPr id="19" name="頁尾預留位置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noProof="0" dirty="0" smtClean="0"/>
              <a:t>新增頁尾</a:t>
            </a:r>
            <a:endParaRPr lang="zh-TW" altLang="en-US" noProof="0" dirty="0"/>
          </a:p>
        </p:txBody>
      </p:sp>
      <p:sp>
        <p:nvSpPr>
          <p:cNvPr id="27" name="投影片編號預留位置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zh-TW" altLang="en-US" smtClean="0"/>
              <a:t>按一下以編輯母片文字樣式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4856E54-3F8D-429F-92B0-552EFC395570}" type="datetime2">
              <a:rPr lang="zh-TW" altLang="en-US" smtClean="0"/>
              <a:pPr/>
              <a:t>2018年10月2日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zh-TW" altLang="en-US" smtClean="0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zh-TW" altLang="en-US" smtClean="0"/>
              <a:t>按一下以編輯母片文字樣式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ABC2E8B-FC54-48F9-A7AF-9A7E3F43F4EC}" type="datetime2">
              <a:rPr lang="zh-TW" altLang="en-US" smtClean="0"/>
              <a:pPr/>
              <a:t>2018年10月2日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zh-TW" altLang="en-US" smtClean="0"/>
              <a:t>按一下以編輯母片文字樣式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032A294-16A4-4EBE-BAE1-F92EFB453A48}" type="datetime2">
              <a:rPr lang="zh-TW" altLang="en-US" smtClean="0"/>
              <a:pPr/>
              <a:t>2018年10月2日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2F135DD-489F-40F6-9DF5-0023BF78E97D}" type="datetime2">
              <a:rPr lang="zh-TW" altLang="en-US" smtClean="0"/>
              <a:pPr/>
              <a:t>2018年10月2日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>
              <a:defRPr sz="2000"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</a:lstStyle>
          <a:p>
            <a:pPr lvl="0" rtl="0" eaLnBrk="1" latinLnBrk="0" hangingPunct="1"/>
            <a:r>
              <a:rPr lang="zh-TW" altLang="en-US" smtClean="0"/>
              <a:t>按一下以編輯母片文字樣式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>
              <a:defRPr sz="2000"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</a:lstStyle>
          <a:p>
            <a:pPr lvl="0" rtl="0" eaLnBrk="1" latinLnBrk="0" hangingPunct="1"/>
            <a:r>
              <a:rPr lang="zh-TW" altLang="en-US" smtClean="0"/>
              <a:t>按一下以編輯母片文字樣式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16C209C4-ED81-4BB2-901D-6F9161800EE0}" type="datetime2">
              <a:rPr lang="zh-TW" altLang="en-US" smtClean="0"/>
              <a:pPr/>
              <a:t>2018年10月2日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smtClean="0"/>
              <a:t>新增頁尾</a:t>
            </a:r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預留位置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TW" altLang="en-US" smtClean="0"/>
              <a:t>按一下以編輯母片文字樣式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TW" altLang="en-US" smtClean="0"/>
              <a:t>按一下以編輯母片文字樣式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D00FEF3-3DB6-4A7C-AB4D-ACE4B86A9E82}" type="datetime2">
              <a:rPr lang="zh-TW" altLang="en-US" smtClean="0"/>
              <a:pPr/>
              <a:t>2018年10月2日</a:t>
            </a:fld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25927D5-6AF4-4517-AA98-65218CDB69F3}" type="datetime2">
              <a:rPr lang="zh-TW" altLang="en-US" smtClean="0"/>
              <a:pPr/>
              <a:t>2018年10月2日</a:t>
            </a:fld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A6FC618-F0E5-4989-AF68-72D3D428384C}" type="datetime2">
              <a:rPr lang="zh-TW" altLang="en-US" smtClean="0"/>
              <a:pPr/>
              <a:t>2018年10月2日</a:t>
            </a:fld>
            <a:endParaRPr lang="zh-TW" altLang="en-US" dirty="0"/>
          </a:p>
        </p:txBody>
      </p:sp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kumimoji="0"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zh-TW" altLang="en-US" smtClean="0"/>
              <a:t>按一下以編輯母片文字樣式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9A1821B-84B2-4BCF-9103-D9BA6B63AE5A}" type="datetime2">
              <a:rPr lang="zh-TW" altLang="en-US" smtClean="0"/>
              <a:pPr/>
              <a:t>2018年10月2日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圖片預留位置 2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pPr rtl="0"/>
            <a:r>
              <a:rPr lang="zh-TW" altLang="en-US" smtClean="0"/>
              <a:t>按一下圖示以新增圖片</a:t>
            </a:r>
            <a:endParaRPr kumimoji="0"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B29EDC9E-0ED5-49F5-AB3A-F546F39FF920}" type="datetime2">
              <a:rPr lang="zh-TW" altLang="en-US" smtClean="0"/>
              <a:pPr/>
              <a:t>2018年10月2日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smtClean="0"/>
              <a:t>新增頁尾</a:t>
            </a:r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zh-TW" altLang="en-US" sz="1800" dirty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1" name="手繪多邊形​​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zh-TW" altLang="en-US" sz="1800" dirty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群組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矩形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grpSp>
          <p:nvGrpSpPr>
            <p:cNvPr id="27" name="群組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手繪多邊形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zh-TW" altLang="en-US" sz="1800" noProof="0" dirty="0">
                  <a:solidFill>
                    <a:schemeClr val="tx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+mn-cs"/>
                </a:endParaRPr>
              </a:p>
            </p:txBody>
          </p:sp>
          <p:sp>
            <p:nvSpPr>
              <p:cNvPr id="29" name="手繪多邊形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zh-TW" altLang="en-US" sz="1800" noProof="0" dirty="0">
                  <a:solidFill>
                    <a:schemeClr val="tx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+mn-cs"/>
                </a:endParaRPr>
              </a:p>
            </p:txBody>
          </p:sp>
          <p:grpSp>
            <p:nvGrpSpPr>
              <p:cNvPr id="31" name="群組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手繪多邊形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zh-TW" altLang="en-US" sz="1800" noProof="0" dirty="0">
                    <a:latin typeface="細明體" panose="02020509000000000000" pitchFamily="49" charset="-120"/>
                    <a:ea typeface="細明體" panose="02020509000000000000" pitchFamily="49" charset="-120"/>
                  </a:endParaRPr>
                </a:p>
              </p:txBody>
            </p:sp>
            <p:sp>
              <p:nvSpPr>
                <p:cNvPr id="33" name="手繪多邊形​​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zh-TW" altLang="en-US" sz="1800" noProof="0" dirty="0">
                    <a:latin typeface="細明體" panose="02020509000000000000" pitchFamily="49" charset="-120"/>
                    <a:ea typeface="細明體" panose="02020509000000000000" pitchFamily="49" charset="-120"/>
                  </a:endParaRPr>
                </a:p>
              </p:txBody>
            </p:sp>
          </p:grpSp>
        </p:grpSp>
      </p:grpSp>
      <p:sp>
        <p:nvSpPr>
          <p:cNvPr id="9" name="標題預留位置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  <a:endParaRPr kumimoji="0" lang="zh-TW" altLang="en-US" noProof="0" dirty="0"/>
          </a:p>
        </p:txBody>
      </p:sp>
      <p:sp>
        <p:nvSpPr>
          <p:cNvPr id="30" name="文字預留位置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zh-TW" altLang="en-US" noProof="0" dirty="0" smtClean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 dirty="0" smtClean="0"/>
              <a:t>第二層</a:t>
            </a:r>
          </a:p>
          <a:p>
            <a:pPr lvl="2" rtl="0" eaLnBrk="1" latinLnBrk="0" hangingPunct="1"/>
            <a:r>
              <a:rPr lang="zh-TW" altLang="en-US" noProof="0" dirty="0" smtClean="0"/>
              <a:t>第三層</a:t>
            </a:r>
          </a:p>
          <a:p>
            <a:pPr lvl="3" rtl="0" eaLnBrk="1" latinLnBrk="0" hangingPunct="1"/>
            <a:r>
              <a:rPr lang="zh-TW" altLang="en-US" noProof="0" dirty="0" smtClean="0"/>
              <a:t>第四層</a:t>
            </a:r>
          </a:p>
          <a:p>
            <a:pPr lvl="4" rtl="0" eaLnBrk="1" latinLnBrk="0" hangingPunct="1"/>
            <a:r>
              <a:rPr lang="zh-TW" altLang="en-US" noProof="0" dirty="0" smtClean="0"/>
              <a:t>第五層</a:t>
            </a:r>
            <a:endParaRPr lang="zh-TW" altLang="en-US" noProof="0" dirty="0"/>
          </a:p>
        </p:txBody>
      </p:sp>
      <p:sp>
        <p:nvSpPr>
          <p:cNvPr id="10" name="日期預留位置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D0565B32-B448-4814-A34B-8E4078D6BFB9}" type="datetime2">
              <a:rPr lang="zh-TW" altLang="en-US" smtClean="0"/>
              <a:pPr/>
              <a:t>2018年10月2日</a:t>
            </a:fld>
            <a:endParaRPr lang="zh-TW" altLang="en-US" dirty="0"/>
          </a:p>
        </p:txBody>
      </p:sp>
      <p:sp>
        <p:nvSpPr>
          <p:cNvPr id="22" name="頁尾預留位置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noProof="0" dirty="0" smtClean="0"/>
              <a:t>新增頁尾</a:t>
            </a:r>
            <a:endParaRPr lang="zh-TW" altLang="en-US" noProof="0" dirty="0"/>
          </a:p>
        </p:txBody>
      </p:sp>
      <p:sp>
        <p:nvSpPr>
          <p:cNvPr id="18" name="投影片編號預留位置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551541" y="899884"/>
            <a:ext cx="8465893" cy="689429"/>
          </a:xfrm>
        </p:spPr>
        <p:txBody>
          <a:bodyPr rtlCol="0">
            <a:normAutofit/>
          </a:bodyPr>
          <a:lstStyle/>
          <a:p>
            <a:pPr algn="ctr"/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108</a:t>
            </a:r>
            <a:r>
              <a:rPr lang="zh-TW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年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萌芽</a:t>
            </a:r>
            <a:r>
              <a:rPr lang="zh-TW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計畫個案構想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書</a:t>
            </a: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5602514" y="4592879"/>
            <a:ext cx="5988012" cy="1416035"/>
          </a:xfrm>
        </p:spPr>
        <p:txBody>
          <a:bodyPr rtlCol="0">
            <a:normAutofit/>
          </a:bodyPr>
          <a:lstStyle/>
          <a:p>
            <a:pPr algn="l">
              <a:spcBef>
                <a:spcPct val="0"/>
              </a:spcBef>
            </a:pPr>
            <a:r>
              <a:rPr lang="zh-TW" altLang="en-US" sz="2300" b="1" dirty="0" smtClean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申請機構</a:t>
            </a:r>
            <a:r>
              <a:rPr lang="zh-TW" altLang="en-US" sz="2300" b="1" dirty="0" smtClean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j-cs"/>
                <a:sym typeface="新細明體" panose="02020500000000000000" pitchFamily="18" charset="-120"/>
              </a:rPr>
              <a:t>：</a:t>
            </a:r>
            <a:r>
              <a:rPr lang="zh-TW" altLang="en-US" sz="2300" b="1" dirty="0" smtClean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國立○○大學國際產學聯盟</a:t>
            </a:r>
            <a:endParaRPr lang="en-US" altLang="zh-TW" sz="2300" b="1" dirty="0" smtClean="0">
              <a:solidFill>
                <a:schemeClr val="tx2"/>
              </a:solidFill>
              <a:latin typeface="新細明體" panose="02020500000000000000" pitchFamily="18" charset="-120"/>
              <a:ea typeface="微軟正黑體" panose="020B0604030504040204" pitchFamily="34" charset="-120"/>
              <a:cs typeface="+mj-cs"/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r>
              <a:rPr lang="zh-TW" altLang="en-US" sz="2300" b="1" dirty="0" smtClean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個案計畫主持人</a:t>
            </a:r>
            <a:r>
              <a:rPr lang="zh-TW" altLang="en-US" sz="2300" b="1" dirty="0" smtClean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</a:t>
            </a:r>
            <a:r>
              <a:rPr lang="zh-TW" altLang="en-US" sz="2300" b="1" dirty="0" smtClean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教授</a:t>
            </a:r>
            <a:r>
              <a:rPr lang="en-US" altLang="zh-TW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/</a:t>
            </a:r>
            <a:r>
              <a:rPr lang="zh-TW" altLang="en-US" sz="2300" b="1" dirty="0" smtClean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○○○○</a:t>
            </a:r>
            <a:r>
              <a:rPr lang="zh-TW" altLang="en-US" sz="2300" b="1" dirty="0" smtClean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系</a:t>
            </a:r>
            <a:endParaRPr lang="en-US" altLang="zh-TW" sz="2300" b="1" dirty="0"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r>
              <a:rPr lang="zh-TW" altLang="en-US" sz="2300" b="1" dirty="0" smtClean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        共同主持人</a:t>
            </a:r>
            <a:r>
              <a:rPr lang="zh-TW" altLang="en-US" sz="2300" b="1" dirty="0" smtClean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○○○教授</a:t>
            </a:r>
            <a:r>
              <a:rPr lang="en-US" altLang="zh-TW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/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○○○○系</a:t>
            </a:r>
            <a:endParaRPr lang="en-US" altLang="zh-TW" sz="2300" b="1" dirty="0"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endParaRPr lang="zh-TW" altLang="en-US" sz="2300" b="1" dirty="0">
              <a:solidFill>
                <a:schemeClr val="tx2"/>
              </a:solidFill>
              <a:latin typeface="新細明體" panose="02020500000000000000" pitchFamily="18" charset="-120"/>
              <a:ea typeface="微軟正黑體" panose="020B0604030504040204" pitchFamily="34" charset="-120"/>
              <a:cs typeface="+mj-cs"/>
              <a:sym typeface="新細明體" panose="02020500000000000000" pitchFamily="18" charset="-120"/>
            </a:endParaRPr>
          </a:p>
        </p:txBody>
      </p:sp>
      <p:sp>
        <p:nvSpPr>
          <p:cNvPr id="6" name="標題 3"/>
          <p:cNvSpPr txBox="1">
            <a:spLocks/>
          </p:cNvSpPr>
          <p:nvPr/>
        </p:nvSpPr>
        <p:spPr>
          <a:xfrm>
            <a:off x="555605" y="2328650"/>
            <a:ext cx="10468864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sz="5000" dirty="0" smtClean="0">
                <a:latin typeface="新細明體" panose="02020500000000000000" pitchFamily="18" charset="-120"/>
                <a:sym typeface="新細明體" panose="02020500000000000000" pitchFamily="18" charset="-120"/>
              </a:rPr>
              <a:t>○○○○○○○○○○○○○○</a:t>
            </a:r>
            <a:endParaRPr lang="en-US" altLang="zh-TW" sz="5000" dirty="0" smtClean="0">
              <a:latin typeface="新細明體" panose="02020500000000000000" pitchFamily="18" charset="-120"/>
              <a:sym typeface="新細明體" panose="02020500000000000000" pitchFamily="18" charset="-120"/>
            </a:endParaRPr>
          </a:p>
          <a:p>
            <a:r>
              <a:rPr lang="zh-TW" altLang="en-US" sz="5000" dirty="0" smtClean="0">
                <a:latin typeface="新細明體" panose="02020500000000000000" pitchFamily="18" charset="-120"/>
                <a:sym typeface="新細明體" panose="02020500000000000000" pitchFamily="18" charset="-120"/>
              </a:rPr>
              <a:t>○○個案</a:t>
            </a:r>
            <a:endParaRPr lang="zh-TW" altLang="en-US" sz="5000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7" name="副標題 4"/>
          <p:cNvSpPr txBox="1">
            <a:spLocks/>
          </p:cNvSpPr>
          <p:nvPr/>
        </p:nvSpPr>
        <p:spPr>
          <a:xfrm>
            <a:off x="8864165" y="6277428"/>
            <a:ext cx="2340863" cy="580572"/>
          </a:xfrm>
          <a:prstGeom prst="rect">
            <a:avLst/>
          </a:prstGeom>
        </p:spPr>
        <p:txBody>
          <a:bodyPr vert="horz" lIns="0" rIns="18288" rtlCol="0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TW" altLang="en-US" sz="25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 </a:t>
            </a:r>
            <a:r>
              <a:rPr lang="en-US" altLang="zh-TW" sz="2500" dirty="0" smtClean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107</a:t>
            </a:r>
            <a:r>
              <a:rPr lang="zh-TW" altLang="en-US" sz="2500" dirty="0" smtClean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年○月○日</a:t>
            </a:r>
            <a:endParaRPr lang="zh-TW" altLang="en-US" sz="2500" dirty="0">
              <a:solidFill>
                <a:schemeClr val="tx2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  <a:sym typeface="新細明體" panose="02020500000000000000" pitchFamily="18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487916" y="6331481"/>
            <a:ext cx="2911366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本構想書請勿超過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頁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000" dirty="0" err="1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創業團隊組成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請說明預計新創團隊之成員與職掌</a:t>
            </a:r>
            <a:endParaRPr lang="zh-TW" altLang="en-US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417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28317"/>
            <a:ext cx="10972800" cy="1143000"/>
          </a:xfrm>
        </p:spPr>
        <p:txBody>
          <a:bodyPr rtlCol="0">
            <a:normAutofit/>
          </a:bodyPr>
          <a:lstStyle/>
          <a:p>
            <a:r>
              <a:rPr lang="en-US" altLang="zh-TW" b="1" dirty="0" smtClean="0">
                <a:latin typeface="新細明體" panose="02020500000000000000" pitchFamily="18" charset="-120"/>
                <a:sym typeface="新細明體" panose="02020500000000000000" pitchFamily="18" charset="-120"/>
              </a:rPr>
              <a:t>(</a:t>
            </a:r>
            <a:r>
              <a:rPr lang="zh-TW" altLang="en-US" b="1" dirty="0" smtClean="0">
                <a:latin typeface="新細明體" panose="02020500000000000000" pitchFamily="18" charset="-120"/>
                <a:sym typeface="新細明體" panose="02020500000000000000" pitchFamily="18" charset="-120"/>
              </a:rPr>
              <a:t>一</a:t>
            </a:r>
            <a:r>
              <a:rPr lang="en-US" altLang="zh-TW" b="1" dirty="0" smtClean="0">
                <a:latin typeface="新細明體" panose="02020500000000000000" pitchFamily="18" charset="-120"/>
                <a:sym typeface="新細明體" panose="02020500000000000000" pitchFamily="18" charset="-120"/>
              </a:rPr>
              <a:t>)</a:t>
            </a:r>
            <a:r>
              <a:rPr lang="zh-TW" altLang="en-US" b="1" dirty="0" smtClean="0">
                <a:latin typeface="新細明體" panose="02020500000000000000" pitchFamily="18" charset="-120"/>
                <a:sym typeface="新細明體" panose="02020500000000000000" pitchFamily="18" charset="-120"/>
              </a:rPr>
              <a:t>核心</a:t>
            </a:r>
            <a:r>
              <a:rPr lang="zh-TW" altLang="en-US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技術原創性及技術發展里程碑</a:t>
            </a:r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zh-TW" altLang="en-US" sz="2500" b="1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zh-TW" sz="2500" b="1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「具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原創性之重大研發</a:t>
            </a:r>
            <a:r>
              <a:rPr lang="zh-TW" altLang="zh-TW" sz="2500" b="1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成果」</a:t>
            </a:r>
            <a:r>
              <a:rPr lang="zh-TW" altLang="en-US" sz="2500" b="1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明</a:t>
            </a:r>
            <a:endParaRPr lang="en-US" altLang="zh-TW" sz="2500" b="1" dirty="0" smtClean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zh-TW" altLang="en-US" sz="20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2000" dirty="0">
                <a:solidFill>
                  <a:schemeClr val="bg1">
                    <a:lumMod val="50000"/>
                  </a:schemeClr>
                </a:solidFill>
              </a:rPr>
              <a:t>原創性核心技術說明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、</a:t>
            </a:r>
            <a:r>
              <a:rPr lang="zh-TW" altLang="zh-TW" sz="2000" dirty="0">
                <a:solidFill>
                  <a:schemeClr val="bg1">
                    <a:lumMod val="50000"/>
                  </a:schemeClr>
                </a:solidFill>
              </a:rPr>
              <a:t>重大研發成果</a:t>
            </a:r>
            <a:r>
              <a:rPr lang="zh-TW" altLang="zh-TW" sz="2000" dirty="0" smtClean="0">
                <a:solidFill>
                  <a:schemeClr val="bg1">
                    <a:lumMod val="50000"/>
                  </a:schemeClr>
                </a:solidFill>
              </a:rPr>
              <a:t>證明</a:t>
            </a:r>
            <a:endParaRPr lang="en-US" altLang="zh-TW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-</a:t>
            </a:r>
            <a:r>
              <a:rPr lang="zh-TW" altLang="zh-TW" sz="2000" dirty="0">
                <a:solidFill>
                  <a:schemeClr val="bg1">
                    <a:lumMod val="50000"/>
                  </a:schemeClr>
                </a:solidFill>
              </a:rPr>
              <a:t>可形成先期產業或重塑原有產業價值鏈之分析與說明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28317"/>
            <a:ext cx="10972800" cy="1143000"/>
          </a:xfrm>
        </p:spPr>
        <p:txBody>
          <a:bodyPr rtlCol="0">
            <a:normAutofit/>
          </a:bodyPr>
          <a:lstStyle/>
          <a:p>
            <a:r>
              <a:rPr lang="en-US" altLang="zh-TW" b="1" dirty="0" smtClean="0">
                <a:latin typeface="新細明體" panose="02020500000000000000" pitchFamily="18" charset="-120"/>
                <a:sym typeface="新細明體" panose="02020500000000000000" pitchFamily="18" charset="-120"/>
              </a:rPr>
              <a:t>(</a:t>
            </a:r>
            <a:r>
              <a:rPr lang="zh-TW" altLang="en-US" b="1" dirty="0" smtClean="0">
                <a:latin typeface="新細明體" panose="02020500000000000000" pitchFamily="18" charset="-120"/>
                <a:sym typeface="新細明體" panose="02020500000000000000" pitchFamily="18" charset="-120"/>
              </a:rPr>
              <a:t>一</a:t>
            </a:r>
            <a:r>
              <a:rPr lang="en-US" altLang="zh-TW" b="1" dirty="0" smtClean="0">
                <a:latin typeface="新細明體" panose="02020500000000000000" pitchFamily="18" charset="-120"/>
                <a:sym typeface="新細明體" panose="02020500000000000000" pitchFamily="18" charset="-120"/>
              </a:rPr>
              <a:t>)</a:t>
            </a:r>
            <a:r>
              <a:rPr lang="zh-TW" altLang="en-US" b="1" dirty="0" smtClean="0">
                <a:latin typeface="新細明體" panose="02020500000000000000" pitchFamily="18" charset="-120"/>
                <a:sym typeface="新細明體" panose="02020500000000000000" pitchFamily="18" charset="-120"/>
              </a:rPr>
              <a:t>核心</a:t>
            </a:r>
            <a:r>
              <a:rPr lang="zh-TW" altLang="en-US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技術原創性及技術發展里程碑</a:t>
            </a:r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zh-TW" sz="2500" b="1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研發成果商品化規劃</a:t>
            </a:r>
            <a:r>
              <a:rPr lang="zh-TW" altLang="zh-TW" sz="2500" b="1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zh-TW" sz="2500" b="1" dirty="0" smtClean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0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zh-TW" sz="20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提出技術發展里程碑，</a:t>
            </a:r>
            <a:r>
              <a:rPr lang="zh-TW" altLang="en-US" sz="20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</a:t>
            </a:r>
            <a:r>
              <a:rPr lang="zh-TW" altLang="zh-TW" sz="20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</a:t>
            </a:r>
            <a:r>
              <a:rPr lang="zh-TW" altLang="en-US" sz="2000" dirty="0" smtClean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zh-TW" sz="20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核心技術可行性</a:t>
            </a:r>
            <a:r>
              <a:rPr lang="zh-TW" altLang="zh-TW" sz="20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驗證</a:t>
            </a:r>
            <a:endParaRPr lang="en-US" altLang="zh-TW" sz="2000" dirty="0" smtClean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0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-</a:t>
            </a:r>
            <a:r>
              <a:rPr lang="zh-TW" altLang="zh-TW" sz="20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原型</a:t>
            </a:r>
            <a:r>
              <a:rPr lang="zh-TW" altLang="zh-TW" sz="20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機發展與相關法規認證等執行規劃</a:t>
            </a:r>
            <a:r>
              <a:rPr lang="zh-TW" altLang="en-US" sz="20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833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57345"/>
            <a:ext cx="10972800" cy="1143000"/>
          </a:xfrm>
        </p:spPr>
        <p:txBody>
          <a:bodyPr rtlCol="0"/>
          <a:lstStyle/>
          <a:p>
            <a:pPr lvl="0"/>
            <a:r>
              <a:rPr lang="en-US" altLang="zh-TW" b="1" dirty="0" smtClean="0"/>
              <a:t>(</a:t>
            </a:r>
            <a:r>
              <a:rPr lang="zh-TW" altLang="en-US" b="1" dirty="0" smtClean="0"/>
              <a:t>二</a:t>
            </a:r>
            <a:r>
              <a:rPr lang="en-US" altLang="zh-TW" b="1" dirty="0" smtClean="0"/>
              <a:t>)</a:t>
            </a:r>
            <a:r>
              <a:rPr lang="zh-TW" altLang="zh-TW" b="1" dirty="0" smtClean="0"/>
              <a:t>商業</a:t>
            </a:r>
            <a:r>
              <a:rPr lang="zh-TW" altLang="zh-TW" b="1" dirty="0"/>
              <a:t>發展規劃 </a:t>
            </a:r>
            <a:endParaRPr lang="zh-TW" altLang="zh-TW" dirty="0"/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市場分析規劃</a:t>
            </a:r>
            <a:r>
              <a:rPr lang="zh-TW" altLang="zh-TW" sz="2500" b="1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zh-TW" sz="20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提出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商業模式具高報酬和高進入</a:t>
            </a:r>
            <a:r>
              <a:rPr lang="zh-TW" altLang="zh-TW" sz="20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門檻具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說服力</a:t>
            </a:r>
            <a:r>
              <a:rPr lang="zh-TW" altLang="zh-TW" sz="20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理由與證據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TW" sz="2000" dirty="0" smtClean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712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57345"/>
            <a:ext cx="10972800" cy="1143000"/>
          </a:xfrm>
        </p:spPr>
        <p:txBody>
          <a:bodyPr rtlCol="0"/>
          <a:lstStyle/>
          <a:p>
            <a:pPr lvl="0"/>
            <a:r>
              <a:rPr lang="en-US" altLang="zh-TW" b="1" dirty="0" smtClean="0"/>
              <a:t>(</a:t>
            </a:r>
            <a:r>
              <a:rPr lang="zh-TW" altLang="en-US" b="1" dirty="0" smtClean="0"/>
              <a:t>二</a:t>
            </a:r>
            <a:r>
              <a:rPr lang="en-US" altLang="zh-TW" b="1" dirty="0" smtClean="0"/>
              <a:t>)</a:t>
            </a:r>
            <a:r>
              <a:rPr lang="zh-TW" altLang="zh-TW" b="1" dirty="0" smtClean="0"/>
              <a:t>商業</a:t>
            </a:r>
            <a:r>
              <a:rPr lang="zh-TW" altLang="zh-TW" b="1" dirty="0"/>
              <a:t>發展</a:t>
            </a:r>
            <a:r>
              <a:rPr lang="zh-TW" altLang="zh-TW" b="1" dirty="0" smtClean="0"/>
              <a:t>規劃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續</a:t>
            </a:r>
            <a:r>
              <a:rPr lang="en-US" altLang="zh-TW" b="1" dirty="0" smtClean="0"/>
              <a:t>)</a:t>
            </a:r>
            <a:r>
              <a:rPr lang="zh-TW" altLang="zh-TW" b="1" dirty="0" smtClean="0"/>
              <a:t> </a:t>
            </a:r>
            <a:endParaRPr lang="zh-TW" altLang="zh-TW" dirty="0"/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商業發展</a:t>
            </a:r>
            <a:r>
              <a:rPr lang="zh-TW" altLang="zh-TW" sz="2500" b="1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里程碑」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zh-TW" sz="2500" b="1" dirty="0" smtClean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市場規模說明、競爭者分析及產品競爭優勢等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含產品發展規劃、市場進入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布局規劃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(</a:t>
            </a:r>
            <a:r>
              <a:rPr lang="zh-TW" altLang="en-US" b="1" dirty="0"/>
              <a:t>二</a:t>
            </a:r>
            <a:r>
              <a:rPr lang="en-US" altLang="zh-TW" b="1" dirty="0"/>
              <a:t>)</a:t>
            </a:r>
            <a:r>
              <a:rPr lang="zh-TW" altLang="zh-TW" b="1" dirty="0"/>
              <a:t>商業發展規劃</a:t>
            </a:r>
            <a:r>
              <a:rPr lang="en-US" altLang="zh-TW" b="1" dirty="0"/>
              <a:t>(</a:t>
            </a:r>
            <a:r>
              <a:rPr lang="zh-TW" altLang="en-US" b="1" dirty="0"/>
              <a:t>續</a:t>
            </a:r>
            <a:r>
              <a:rPr lang="en-US" altLang="zh-TW" b="1" dirty="0"/>
              <a:t>)</a:t>
            </a:r>
            <a:r>
              <a:rPr lang="zh-TW" altLang="zh-TW" b="1" dirty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「商業發展里程碑」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提出先期使用者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(early adopter)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或前瞻使用者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(lead user)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使用意願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分析與商業模式</a:t>
            </a: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6627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28316"/>
            <a:ext cx="10972800" cy="1143000"/>
          </a:xfrm>
        </p:spPr>
        <p:txBody>
          <a:bodyPr rtlCol="0"/>
          <a:lstStyle/>
          <a:p>
            <a:r>
              <a:rPr lang="zh-TW" altLang="en-US" b="1" dirty="0" smtClean="0">
                <a:latin typeface="標楷體" panose="03000509000000000000" pitchFamily="65" charset="-120"/>
              </a:rPr>
              <a:t>自</a:t>
            </a:r>
            <a:r>
              <a:rPr lang="zh-TW" altLang="en-US" b="1" dirty="0">
                <a:latin typeface="標楷體" panose="03000509000000000000" pitchFamily="65" charset="-120"/>
              </a:rPr>
              <a:t>提</a:t>
            </a:r>
            <a:r>
              <a:rPr lang="zh-TW" altLang="en-US" b="1" dirty="0" smtClean="0">
                <a:latin typeface="標楷體" panose="03000509000000000000" pitchFamily="65" charset="-120"/>
              </a:rPr>
              <a:t>查核</a:t>
            </a:r>
            <a:r>
              <a:rPr lang="zh-TW" altLang="en-US" b="1" dirty="0">
                <a:latin typeface="標楷體" panose="03000509000000000000" pitchFamily="65" charset="-120"/>
              </a:rPr>
              <a:t>點</a:t>
            </a:r>
            <a:endParaRPr lang="zh-TW" altLang="en-US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graphicFrame>
        <p:nvGraphicFramePr>
          <p:cNvPr id="5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5389785"/>
              </p:ext>
            </p:extLst>
          </p:nvPr>
        </p:nvGraphicFramePr>
        <p:xfrm>
          <a:off x="408000" y="1713187"/>
          <a:ext cx="11376000" cy="4790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9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6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72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   間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</a:t>
                      </a:r>
                      <a:endParaRPr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3994">
                <a:tc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zh-TW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期</a:t>
                      </a:r>
                      <a:r>
                        <a:rPr lang="zh-TW" altLang="en-US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中</a:t>
                      </a:r>
                      <a:r>
                        <a:rPr lang="zh-TW" altLang="zh-TW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查核</a:t>
                      </a:r>
                      <a:endParaRPr lang="en-US" altLang="zh-TW" sz="2000" b="1" kern="100" dirty="0" smtClean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en-US" altLang="zh-TW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zh-TW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</a:t>
                      </a:r>
                      <a:r>
                        <a:rPr lang="en-US" altLang="zh-TW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108</a:t>
                      </a:r>
                      <a:r>
                        <a:rPr lang="zh-TW" altLang="zh-TW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07</a:t>
                      </a:r>
                      <a:r>
                        <a:rPr lang="zh-TW" altLang="zh-TW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zh-TW" altLang="en-US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底</a:t>
                      </a:r>
                      <a:r>
                        <a:rPr lang="en-US" altLang="zh-TW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4069967"/>
                  </a:ext>
                </a:extLst>
              </a:tr>
              <a:tr h="2520697">
                <a:tc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期末</a:t>
                      </a:r>
                      <a:r>
                        <a:rPr lang="zh-TW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查核</a:t>
                      </a:r>
                      <a:endParaRPr lang="en-US" altLang="zh-TW" sz="2000" b="1" kern="100" dirty="0" smtClean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</a:t>
                      </a:r>
                      <a:r>
                        <a:rPr lang="en-US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108</a:t>
                      </a:r>
                      <a:r>
                        <a:rPr lang="zh-TW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zh-TW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zh-TW" altLang="en-US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底</a:t>
                      </a:r>
                      <a:r>
                        <a:rPr lang="en-US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kern="100" dirty="0" smtClean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42831"/>
            <a:ext cx="10972800" cy="1143000"/>
          </a:xfrm>
        </p:spPr>
        <p:txBody>
          <a:bodyPr rtlCol="0"/>
          <a:lstStyle/>
          <a:p>
            <a:r>
              <a:rPr lang="zh-TW" altLang="en-US" b="1" dirty="0" smtClean="0"/>
              <a:t>附件</a:t>
            </a:r>
            <a:r>
              <a:rPr lang="en-US" altLang="zh-TW" b="1" dirty="0" smtClean="0"/>
              <a:t>:</a:t>
            </a:r>
            <a:r>
              <a:rPr lang="zh-TW" altLang="en-US" b="1" dirty="0" smtClean="0"/>
              <a:t> </a:t>
            </a:r>
            <a:r>
              <a:rPr lang="zh-TW" altLang="en-US" b="1" dirty="0" smtClean="0">
                <a:latin typeface="新細明體" panose="02020500000000000000" pitchFamily="18" charset="-120"/>
                <a:sym typeface="新細明體" panose="02020500000000000000" pitchFamily="18" charset="-120"/>
              </a:rPr>
              <a:t>過去</a:t>
            </a:r>
            <a:r>
              <a:rPr lang="zh-TW" altLang="en-US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五年計畫補助狀況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783448"/>
              </p:ext>
            </p:extLst>
          </p:nvPr>
        </p:nvGraphicFramePr>
        <p:xfrm>
          <a:off x="304231" y="1840629"/>
          <a:ext cx="11278169" cy="47810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40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39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3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3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3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4228">
                <a:tc>
                  <a:txBody>
                    <a:bodyPr/>
                    <a:lstStyle/>
                    <a:p>
                      <a:pPr marL="142240" marR="13335" algn="ctr" rtl="0" eaLnBrk="1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kumimoji="0" lang="zh-TW" sz="18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計畫名稱</a:t>
                      </a:r>
                    </a:p>
                    <a:p>
                      <a:pPr marL="142240" marR="13335" algn="ctr" rtl="0" eaLnBrk="1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kumimoji="0" lang="zh-TW" sz="18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（本部補助者請註明編號）</a:t>
                      </a: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marL="142240" marR="13335" algn="ctr" rtl="0" eaLnBrk="1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kumimoji="0" lang="zh-TW" sz="18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計畫內擔</a:t>
                      </a:r>
                    </a:p>
                    <a:p>
                      <a:pPr marL="142240" marR="13335" algn="ctr" rtl="0" eaLnBrk="1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kumimoji="0" lang="zh-TW" sz="18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任之工作</a:t>
                      </a: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marL="142240" marR="13335" algn="ctr" rtl="0" eaLnBrk="1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kumimoji="0" lang="zh-TW" sz="18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起迄年月</a:t>
                      </a: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marL="142240" marR="13335" algn="ctr" rtl="0" eaLnBrk="1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kumimoji="0" lang="zh-TW" sz="18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補助或委託機構</a:t>
                      </a: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marL="142240" marR="13335" algn="ctr" rtl="0" eaLnBrk="1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kumimoji="0" lang="zh-TW" sz="18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執行情形</a:t>
                      </a: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marL="142240" marR="13335" algn="ctr" rtl="0" eaLnBrk="1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kumimoji="0" lang="zh-TW" sz="18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核定經費</a:t>
                      </a:r>
                    </a:p>
                    <a:p>
                      <a:pPr marL="142240" marR="13335" algn="ctr" rtl="0" eaLnBrk="1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kumimoji="0" lang="zh-TW" sz="18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總額</a:t>
                      </a:r>
                    </a:p>
                  </a:txBody>
                  <a:tcPr marL="9880" marR="98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03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 ○○○○○○○○○個案</a:t>
                      </a:r>
                      <a:endParaRPr kumimoji="0" lang="en-US" altLang="zh-TW" sz="1500" b="0" kern="1200" dirty="0" smtClean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(106-</a:t>
                      </a:r>
                      <a:r>
                        <a:rPr kumimoji="0" lang="zh-TW" altLang="en-US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○○○</a:t>
                      </a:r>
                      <a:r>
                        <a:rPr kumimoji="0" lang="en-US" altLang="zh-TW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zh-TW" altLang="en-US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en-US" altLang="zh-TW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zh-TW" altLang="en-US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○○○</a:t>
                      </a:r>
                      <a:r>
                        <a:rPr kumimoji="0" lang="en-US" altLang="zh-TW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zh-TW" altLang="en-US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○○○</a:t>
                      </a:r>
                      <a:r>
                        <a:rPr kumimoji="0" lang="en-US" altLang="zh-TW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-)</a:t>
                      </a: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主持人</a:t>
                      </a: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en-US" altLang="zh-TW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TW" altLang="en-US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en-US" altLang="zh-TW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TW" altLang="en-US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en-US" altLang="zh-TW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zh-TW" altLang="en-US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en-US" altLang="zh-TW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TW" altLang="en-US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en-US" altLang="zh-TW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TW" altLang="en-US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endParaRPr kumimoji="0" 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科技部</a:t>
                      </a:r>
                      <a:endParaRPr kumimoji="0" 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已結案</a:t>
                      </a:r>
                      <a:r>
                        <a:rPr kumimoji="0" lang="en-US" altLang="zh-TW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TW" altLang="en-US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執行中</a:t>
                      </a: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000,000</a:t>
                      </a:r>
                    </a:p>
                  </a:txBody>
                  <a:tcPr marL="9880" marR="98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03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03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03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03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03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03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03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603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腦力激盪簡報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188_TF03460637.potx" id="{92B23FB3-097E-4224-B32B-2163A87D04FF}" vid="{E462AC03-3B71-4A9D-A494-FA1F0F6632F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腦力激盪商務簡報</Template>
  <TotalTime>503</TotalTime>
  <Words>413</Words>
  <Application>Microsoft Office PowerPoint</Application>
  <PresentationFormat>寬螢幕</PresentationFormat>
  <Paragraphs>60</Paragraphs>
  <Slides>9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細明體</vt:lpstr>
      <vt:lpstr>微軟正黑體</vt:lpstr>
      <vt:lpstr>新細明體</vt:lpstr>
      <vt:lpstr>標楷體</vt:lpstr>
      <vt:lpstr>Times New Roman</vt:lpstr>
      <vt:lpstr>Wingdings</vt:lpstr>
      <vt:lpstr>Wingdings 2</vt:lpstr>
      <vt:lpstr>腦力激盪簡報</vt:lpstr>
      <vt:lpstr>108年萌芽計畫個案構想書</vt:lpstr>
      <vt:lpstr>創業團隊組成</vt:lpstr>
      <vt:lpstr>(一)核心技術原創性及技術發展里程碑</vt:lpstr>
      <vt:lpstr>(一)核心技術原創性及技術發展里程碑</vt:lpstr>
      <vt:lpstr>(二)商業發展規劃 </vt:lpstr>
      <vt:lpstr>(二)商業發展規劃(續) </vt:lpstr>
      <vt:lpstr>(二)商業發展規劃(續) </vt:lpstr>
      <vt:lpstr>自提查核點</vt:lpstr>
      <vt:lpstr>附件: 過去五年計畫補助狀況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107年萌芽計畫主動徵件個案審查會議</dc:title>
  <dc:creator>葉愷芸</dc:creator>
  <cp:lastModifiedBy>許旭緯</cp:lastModifiedBy>
  <cp:revision>35</cp:revision>
  <cp:lastPrinted>2018-06-20T07:28:32Z</cp:lastPrinted>
  <dcterms:created xsi:type="dcterms:W3CDTF">2018-06-20T05:53:52Z</dcterms:created>
  <dcterms:modified xsi:type="dcterms:W3CDTF">2018-10-02T02:21:30Z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