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72" r:id="rId2"/>
    <p:sldId id="481" r:id="rId3"/>
    <p:sldId id="277" r:id="rId4"/>
    <p:sldId id="280" r:id="rId5"/>
    <p:sldId id="281" r:id="rId6"/>
    <p:sldId id="278" r:id="rId7"/>
    <p:sldId id="292" r:id="rId8"/>
    <p:sldId id="294" r:id="rId9"/>
    <p:sldId id="295" r:id="rId10"/>
    <p:sldId id="490" r:id="rId11"/>
    <p:sldId id="488" r:id="rId12"/>
    <p:sldId id="489" r:id="rId13"/>
    <p:sldId id="475" r:id="rId14"/>
    <p:sldId id="476" r:id="rId15"/>
    <p:sldId id="468" r:id="rId16"/>
    <p:sldId id="486" r:id="rId17"/>
    <p:sldId id="487" r:id="rId18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4" autoAdjust="0"/>
    <p:restoredTop sz="96026" autoAdjust="0"/>
  </p:normalViewPr>
  <p:slideViewPr>
    <p:cSldViewPr snapToGrid="0">
      <p:cViewPr varScale="1">
        <p:scale>
          <a:sx n="149" d="100"/>
          <a:sy n="149" d="100"/>
        </p:scale>
        <p:origin x="552" y="1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2024年7月9日 Tuesday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2024年7月9日 Tuesday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502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241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087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5405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0463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8355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CE72A60-AC7F-4E06-A289-770B9E50B34C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26A555-CCBF-4F1E-BE6D-9DD7C2E88175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6CECD-69F2-4F9A-9673-E1A43360B5BB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5037F3-78BA-4A23-A665-F0AE12F6789F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71A6C0-0915-4F0A-9AB6-1EF79CF138AE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91F161DE-CD97-4D6E-BCEC-16C1B574BEC2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2A5690-FD19-44E8-BD9D-2A99C2A18E57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CE1655-D9F8-42C8-A241-D444509B4A16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80EFC1-9769-48A0-8DD8-4AD845418FC5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44A1E8-E02D-48E7-9ADF-2C6791A8550B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C751228-D46D-4EA2-8652-B44B1E4773DC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ED0ABCE-815C-4D8A-A86C-338FA6D1E676}" type="datetime2">
              <a:rPr lang="zh-TW" altLang="en-US" smtClean="0"/>
              <a:t>2024年7月9日 Tuesday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114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113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396782" y="6375751"/>
            <a:ext cx="478651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本範本一、二兩項，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請勿超過2</a:t>
            </a:r>
            <a:r>
              <a:rPr lang="en-US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5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□否；□是，請於「個案經費表」揭露說明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是否曾執行與本計畫相關各部會研究計畫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□否；□是，請填寫「相關計畫補助狀況」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029" y="136524"/>
            <a:ext cx="10972800" cy="708102"/>
          </a:xfrm>
        </p:spPr>
        <p:txBody>
          <a:bodyPr rtlCol="0">
            <a:normAutofit/>
          </a:bodyPr>
          <a:lstStyle/>
          <a:p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四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自提查核點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萌芽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en-US" altLang="zh-TW" sz="36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lang="en-US" altLang="zh-TW" sz="24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4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預估申請經費總和需為個案經費表之總和</a:t>
            </a:r>
            <a:r>
              <a:rPr lang="en-US" altLang="zh-TW" sz="24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933364"/>
              </p:ext>
            </p:extLst>
          </p:nvPr>
        </p:nvGraphicFramePr>
        <p:xfrm>
          <a:off x="118956" y="960438"/>
          <a:ext cx="11990664" cy="576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920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269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5106">
                  <a:extLst>
                    <a:ext uri="{9D8B030D-6E8A-4147-A177-3AD203B41FA5}">
                      <a16:colId xmlns:a16="http://schemas.microsoft.com/office/drawing/2014/main" val="1884455430"/>
                    </a:ext>
                  </a:extLst>
                </a:gridCol>
                <a:gridCol w="2153770">
                  <a:extLst>
                    <a:ext uri="{9D8B030D-6E8A-4147-A177-3AD203B41FA5}">
                      <a16:colId xmlns:a16="http://schemas.microsoft.com/office/drawing/2014/main" val="1619970094"/>
                    </a:ext>
                  </a:extLst>
                </a:gridCol>
              </a:tblGrid>
              <a:tr h="116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辦理事項</a:t>
                      </a:r>
                      <a:endParaRPr kumimoji="0"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預估申請經費</a:t>
                      </a:r>
                      <a:endParaRPr lang="zh-TW" altLang="en-US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733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期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中前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須完成之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查核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點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預計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114</a:t>
                      </a: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年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6</a:t>
                      </a: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月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商業查核點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：市場規模與板塊分析報告一份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TA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擬定與產品定位分析報告一份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173715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技術查核點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：完成原型機設計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制訂及完成原型機規格設計（包含設計圖與相關零組件之明確規格，並清楚定義原型機功能規格） </a:t>
                      </a:r>
                      <a:endParaRPr kumimoji="0" lang="en-US" altLang="zh-TW" sz="16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</a:t>
                      </a:r>
                      <a:r>
                        <a:rPr kumimoji="0" lang="zh-TW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完成原型機功能</a:t>
                      </a:r>
                      <a:endParaRPr kumimoji="0" lang="en-US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zh-TW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規格驗證 </a:t>
                      </a:r>
                      <a:endParaRPr kumimoji="0" lang="zh-TW" altLang="en-US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完成原型機預期用途之功能驗證</a:t>
                      </a:r>
                      <a:r>
                        <a:rPr kumimoji="0" lang="en-US" altLang="zh-TW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驗證試驗須包含至少三次獨立測試及具代表性之功能比對，相關功能驗證需有明確之允收標準，並註記是否由第三方具</a:t>
                      </a:r>
                      <a:r>
                        <a:rPr kumimoji="0" lang="en-US" altLang="zh-TW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TOF</a:t>
                      </a: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認證實驗室來執行相關驗證報告產出</a:t>
                      </a:r>
                      <a:r>
                        <a:rPr kumimoji="0" lang="en-US" altLang="zh-TW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50483677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88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029" y="136524"/>
            <a:ext cx="10972800" cy="708102"/>
          </a:xfrm>
        </p:spPr>
        <p:txBody>
          <a:bodyPr rtlCol="0">
            <a:normAutofit fontScale="90000"/>
          </a:bodyPr>
          <a:lstStyle/>
          <a:p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四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自提查核點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萌芽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en-US" altLang="zh-TW" sz="40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lang="en-US" altLang="zh-TW" sz="27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7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預估申請經費總和需為個案經費表之總和</a:t>
            </a:r>
            <a:r>
              <a:rPr lang="en-US" altLang="zh-TW" sz="27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210777"/>
              </p:ext>
            </p:extLst>
          </p:nvPr>
        </p:nvGraphicFramePr>
        <p:xfrm>
          <a:off x="118956" y="960438"/>
          <a:ext cx="11990664" cy="576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920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269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5106">
                  <a:extLst>
                    <a:ext uri="{9D8B030D-6E8A-4147-A177-3AD203B41FA5}">
                      <a16:colId xmlns:a16="http://schemas.microsoft.com/office/drawing/2014/main" val="1884455430"/>
                    </a:ext>
                  </a:extLst>
                </a:gridCol>
                <a:gridCol w="2153770">
                  <a:extLst>
                    <a:ext uri="{9D8B030D-6E8A-4147-A177-3AD203B41FA5}">
                      <a16:colId xmlns:a16="http://schemas.microsoft.com/office/drawing/2014/main" val="1619970094"/>
                    </a:ext>
                  </a:extLst>
                </a:gridCol>
              </a:tblGrid>
              <a:tr h="116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辦理事項</a:t>
                      </a:r>
                      <a:endParaRPr kumimoji="0"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預估申請經費</a:t>
                      </a:r>
                      <a:endParaRPr lang="zh-TW" altLang="en-US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733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期末前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須完成之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查核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點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預計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14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年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12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月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商業查核點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：競爭者分析與智財佈局 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含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FTO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報告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 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報告一份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：完整的商業營運計畫書一份 </a:t>
                      </a:r>
                      <a:endParaRPr lang="zh-TW" altLang="zh-TW" sz="18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5435315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技術查核點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：完成原型機試量產 </a:t>
                      </a:r>
                      <a:endParaRPr kumimoji="0" lang="zh-TW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完成原型機試量產一批（共計ＸＸ個原型機） </a:t>
                      </a:r>
                      <a:endParaRPr kumimoji="0" lang="en-US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</a:t>
                      </a: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FDA 513(g)</a:t>
                      </a:r>
                      <a:r>
                        <a:rPr kumimoji="0" lang="zh-TW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送件申請 </a:t>
                      </a:r>
                      <a:endParaRPr kumimoji="0" lang="zh-TW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</a:t>
                      </a: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513(g)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送件申請 </a:t>
                      </a:r>
                      <a:endParaRPr kumimoji="0" lang="en-US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2928565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91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488950" y="6246525"/>
            <a:ext cx="11214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12</a:t>
            </a:fld>
            <a:endParaRPr lang="zh-TW" altLang="en-US" dirty="0"/>
          </a:p>
        </p:txBody>
      </p:sp>
      <p:sp>
        <p:nvSpPr>
          <p:cNvPr id="9" name="Google Shape;253;p17">
            <a:extLst>
              <a:ext uri="{FF2B5EF4-FFF2-40B4-BE49-F238E27FC236}">
                <a16:creationId xmlns:a16="http://schemas.microsoft.com/office/drawing/2014/main" id="{A74276FF-EB0E-2CDF-A351-FC0F7CE350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061" y="131602"/>
            <a:ext cx="12027875" cy="73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>
              <a:buSzPts val="4000"/>
            </a:pPr>
            <a:r>
              <a:rPr lang="zh-TW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PMingLiu"/>
                <a:sym typeface="PMingLiu"/>
              </a:rPr>
              <a:t>(五)個案經費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PMingLiu"/>
                <a:sym typeface="PMingLiu"/>
              </a:rPr>
              <a:t>表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經費請詳述工作項目及預估經費，萌芽案總額以</a:t>
            </a:r>
            <a:r>
              <a:rPr lang="en-US" altLang="zh-TW" sz="2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800</a:t>
            </a:r>
            <a:r>
              <a:rPr lang="zh-TW" altLang="en-US" sz="2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萬為原則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PMingLiu"/>
                <a:sym typeface="PMingLiu"/>
              </a:rPr>
              <a:t> </a:t>
            </a:r>
            <a:endParaRPr sz="3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8AECC6-E926-002E-7DA6-B8E23F34EFD9}"/>
              </a:ext>
            </a:extLst>
          </p:cNvPr>
          <p:cNvSpPr txBox="1"/>
          <p:nvPr/>
        </p:nvSpPr>
        <p:spPr>
          <a:xfrm>
            <a:off x="2441749" y="6018963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kumimoji="1" lang="zh-TW" altLang="en-US" dirty="0" err="1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0BE91613-64F0-EEBB-A07A-40DC3E12E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99139"/>
              </p:ext>
            </p:extLst>
          </p:nvPr>
        </p:nvGraphicFramePr>
        <p:xfrm>
          <a:off x="82062" y="869896"/>
          <a:ext cx="12027876" cy="525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7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備註：請將相關支用項目做說明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業務費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(1)</a:t>
                      </a:r>
                      <a:r>
                        <a:rPr lang="en-US" sz="2000" b="0" i="0" u="none" strike="noStrike" cap="none" dirty="0" err="1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研究人力費</a:t>
                      </a:r>
                      <a:endParaRPr lang="zh-TW" altLang="en-US"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例如：專任人員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BD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6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889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(2)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耗材、物品、圖書、</a:t>
                      </a:r>
                      <a:endParaRPr lang="en-US" altLang="zh-TW"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請配合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自提查核點，合理編列經費項目</a:t>
                      </a:r>
                      <a:endParaRPr lang="zh-TW" sz="1600" b="1" kern="1200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2.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研究設備費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3.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國外差旅費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</a:t>
                      </a:r>
                      <a:r>
                        <a:rPr kumimoji="0" lang="zh-TW" altLang="en-US" sz="1600" b="0" kern="120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執行效益</a:t>
                      </a:r>
                      <a:r>
                        <a:rPr lang="zh-TW" altLang="en-US" sz="1600" b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，且必須列為查核點項目</a:t>
                      </a:r>
                      <a:r>
                        <a:rPr kumimoji="0" lang="en-US" altLang="zh-TW" sz="1600" b="0" kern="120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42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(1).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參與國際展覽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(2).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出席國際會議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(3).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移地研究差旅費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59105242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4.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管理費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以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計畫業務費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-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研究主持費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)*15%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為上限。</a:t>
                      </a:r>
                      <a:endParaRPr lang="zh-TW" altLang="en-US" sz="1600" b="0" i="0" u="none" strike="noStrike" cap="none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合	計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＊經費編列請參閱國科會補助科創計畫第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kumimoji="0" lang="zh-TW" altLang="zh-TW" sz="1600" b="1" kern="1200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3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智財清單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4000" b="1" dirty="0">
              <a:solidFill>
                <a:srgbClr val="FF0000"/>
              </a:solidFill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專利布局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18577"/>
              </p:ext>
            </p:extLst>
          </p:nvPr>
        </p:nvGraphicFramePr>
        <p:xfrm>
          <a:off x="504825" y="2379651"/>
          <a:ext cx="11393835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784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6921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95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10344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900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2368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4459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4518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7099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2385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13399"/>
              </p:ext>
            </p:extLst>
          </p:nvPr>
        </p:nvGraphicFramePr>
        <p:xfrm>
          <a:off x="515269" y="4841931"/>
          <a:ext cx="11383389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237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5860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17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0914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8005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18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3566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3230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507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1209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265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智財清單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專利申請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14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32690"/>
              </p:ext>
            </p:extLst>
          </p:nvPr>
        </p:nvGraphicFramePr>
        <p:xfrm>
          <a:off x="504825" y="2379652"/>
          <a:ext cx="11316480" cy="20682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80547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99741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70633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212841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41702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營業秘密已採取合理之保密措施自評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70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例：限制可接觸營業秘密人員身份、文件標明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機密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限閱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等註記、營業秘密存放地點及妥善管理措施 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設定密碼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非通常可接觸地點等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350740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41980"/>
              </p:ext>
            </p:extLst>
          </p:nvPr>
        </p:nvGraphicFramePr>
        <p:xfrm>
          <a:off x="515270" y="4957485"/>
          <a:ext cx="11306035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103412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預計專利申請名稱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519179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32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311200"/>
            <a:ext cx="10972800" cy="736327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附件一、計畫主持人過往研究成果</a:t>
            </a:r>
            <a:endParaRPr lang="zh-TW" altLang="en-US" sz="4000" b="1" dirty="0">
              <a:solidFill>
                <a:srgbClr val="FF0000"/>
              </a:solidFill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44" y="1054086"/>
            <a:ext cx="11182350" cy="60798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往相關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計畫補助狀況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15</a:t>
            </a:fld>
            <a:endParaRPr lang="zh-TW" altLang="en-US" dirty="0"/>
          </a:p>
        </p:txBody>
      </p:sp>
      <p:graphicFrame>
        <p:nvGraphicFramePr>
          <p:cNvPr id="9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04713"/>
              </p:ext>
            </p:extLst>
          </p:nvPr>
        </p:nvGraphicFramePr>
        <p:xfrm>
          <a:off x="198304" y="2294212"/>
          <a:ext cx="11807308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528763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77345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87990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</a:t>
                      </a:r>
                      <a:endParaRPr lang="en-US" altLang="zh-TW" sz="18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國科會</a:t>
                      </a:r>
                      <a:endParaRPr lang="zh-TW" sz="1500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803575" y="1194281"/>
            <a:ext cx="4202038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443929" y="1669996"/>
            <a:ext cx="1127817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請務必詳實填寫所有與本計畫相關之研究計畫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，不限於本會計畫。若涉及國外、大陸地區及港澳，請依各該主管機關相關法令規定辦理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293692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註：上表計畫補助狀況請務必同步於本會學術研發服務網更新，以利查對</a:t>
            </a:r>
          </a:p>
        </p:txBody>
      </p:sp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附件一、計畫主持人過往研究成果</a:t>
            </a:r>
            <a:r>
              <a:rPr lang="en-US" altLang="zh-TW" sz="4000" b="1" dirty="0">
                <a:solidFill>
                  <a:srgbClr val="FF0000"/>
                </a:solidFill>
              </a:rPr>
              <a:t>(</a:t>
            </a:r>
            <a:r>
              <a:rPr lang="zh-TW" altLang="en-US" sz="4000" b="1" dirty="0">
                <a:solidFill>
                  <a:srgbClr val="FF0000"/>
                </a:solidFill>
              </a:rPr>
              <a:t>續</a:t>
            </a:r>
            <a:r>
              <a:rPr lang="en-US" altLang="zh-TW" sz="4000" b="1" dirty="0">
                <a:solidFill>
                  <a:srgbClr val="FF0000"/>
                </a:solidFill>
              </a:rPr>
              <a:t>)</a:t>
            </a:r>
            <a:endParaRPr lang="zh-TW" altLang="en-US" sz="4000" b="1" dirty="0">
              <a:solidFill>
                <a:srgbClr val="FF0000"/>
              </a:solidFill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2"/>
            <a:ext cx="11182350" cy="68374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本計畫核心技術相關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關鍵論文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，請條列說明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31258"/>
              </p:ext>
            </p:extLst>
          </p:nvPr>
        </p:nvGraphicFramePr>
        <p:xfrm>
          <a:off x="703700" y="2997276"/>
          <a:ext cx="10878700" cy="27502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40095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45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537487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9420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836892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4768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67572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</a:t>
                      </a:r>
                      <a:r>
                        <a:rPr kumimoji="0" lang="en-US" altLang="zh-TW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會議名稱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（專書出版社，起迄頁數）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重點摘要說明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6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328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16</a:t>
            </a:fld>
            <a:endParaRPr lang="zh-TW" altLang="en-US" dirty="0"/>
          </a:p>
        </p:txBody>
      </p:sp>
      <p:sp>
        <p:nvSpPr>
          <p:cNvPr id="8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904927" y="235996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包括已發表之相關期刊論文、研討會議、榮獲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知名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獎座等</a:t>
            </a:r>
            <a:endParaRPr lang="en-US" altLang="zh-TW" b="1" dirty="0">
              <a:solidFill>
                <a:schemeClr val="accent1">
                  <a:lumMod val="75000"/>
                </a:schemeClr>
              </a:solidFill>
              <a:latin typeface="微軟正黑體" pitchFamily="34"/>
              <a:ea typeface="微軟正黑體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892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>
                <a:solidFill>
                  <a:srgbClr val="FF0000"/>
                </a:solidFill>
              </a:rPr>
              <a:t>附件二、本</a:t>
            </a:r>
            <a:r>
              <a:rPr lang="zh-TW" altLang="en-US" sz="4000" b="1" dirty="0">
                <a:solidFill>
                  <a:srgbClr val="FF0000"/>
                </a:solidFill>
              </a:rPr>
              <a:t>計畫</a:t>
            </a:r>
            <a:r>
              <a:rPr lang="zh-TW" altLang="zh-TW" sz="4000" b="1" dirty="0">
                <a:solidFill>
                  <a:srgbClr val="FF0000"/>
                </a:solidFill>
              </a:rPr>
              <a:t>「</a:t>
            </a:r>
            <a:r>
              <a:rPr lang="zh-TW" altLang="en-US" sz="4000" b="1" dirty="0">
                <a:solidFill>
                  <a:srgbClr val="FF0000"/>
                </a:solidFill>
              </a:rPr>
              <a:t>智財調查</a:t>
            </a:r>
            <a:r>
              <a:rPr lang="zh-TW" altLang="zh-TW" sz="4000" b="1" dirty="0">
                <a:solidFill>
                  <a:srgbClr val="FF0000"/>
                </a:solidFill>
              </a:rPr>
              <a:t>」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4"/>
            <a:ext cx="10972800" cy="508815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3000"/>
              </a:lnSpc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技術權利限制處理規劃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本計畫規劃運用於創業之技術內容，若有已授權第三方使用，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其他合約上限制等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情事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，請提出相關文件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說明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後續處理之規劃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en-US" altLang="zh-TW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9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據實揭露義務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曾向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含申請中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政府提出補助以成立新創公司為結案條件，或補助新創技術商業化為目標之計畫申請者，個案主持人須據實揭露，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應詳細說明二者間之技術區分及競合關係， 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若有共通性智財布局，其處理方案及運用規劃為何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與其他單位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智財共有情形，應取得通過補助個案需運用智財權所有發明人之權益分配協議，及共有單位之智財協議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，並提出證明文件，於個案出場時依前揭協議進行技術股分配事宜，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80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D2E7FF-8D29-1607-49F1-B55624BB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一、構想項目說明</a:t>
            </a:r>
            <a:r>
              <a:rPr lang="en-US" altLang="zh-TW" sz="2800" b="1" dirty="0">
                <a:solidFill>
                  <a:srgbClr val="FF0000"/>
                </a:solidFill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</a:rPr>
              <a:t>以下為參考項目，團隊可自行編列順序</a:t>
            </a:r>
            <a:r>
              <a:rPr lang="en-US" altLang="zh-TW" sz="2800" b="1" dirty="0">
                <a:solidFill>
                  <a:srgbClr val="FF0000"/>
                </a:solidFill>
              </a:rPr>
              <a:t>)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16AD02-1B78-5874-04BA-7CA23DE5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57250"/>
            <a:ext cx="11477625" cy="586422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一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核心技術原創性</a:t>
            </a:r>
            <a:endParaRPr lang="en-US" altLang="zh-TW" sz="20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新細明體" panose="02020500000000000000" pitchFamily="18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原創性核心技術說明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本計畫運用之創業技術內容，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補助計畫產出之研發成果，依科技基本法規定歸屬於執行機構所有者。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請說明核心技術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內容及相關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實驗數據，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並請列出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已發表之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期刊論文、研討會議、榮獲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知名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獎座等。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說明將運用於創業之技術內容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，包括專利、營業秘密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研發成果商品化規劃</a:t>
            </a:r>
            <a:endParaRPr lang="en-US" altLang="zh-TW" sz="20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可形成先期產業或重塑原有產業價值鏈之分析與說明，包括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市場未被滿足的需求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(Unmet needs</a:t>
            </a:r>
            <a:r>
              <a:rPr lang="en-US" altLang="zh-TW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，生醫類為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Unmet Clinical needs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以及通路策略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市場定位及規模預估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早期商業發展策略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產品市場供應鏈上下游、競爭者分析及優勢等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供應鏈下游先期使用者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(lead user)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使用意願及其需求和規格等分析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技術發展里程碑及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商業發展里程碑，包括各階段目標與時程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技術或服務的發展進程里程碑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創新產品或服務之商業發展規劃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及獲利模式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商化發展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或出場時程條件等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進行商化工作項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和產品里程碑，包括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1" indent="0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95000"/>
              <a:buNone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創業團隊組成</a:t>
            </a:r>
            <a:endParaRPr lang="en-US" altLang="zh-TW" sz="20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6463" lvl="1" indent="-45720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創業準備度與成員組成完整性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決心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及校內外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拔尖案：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5B43EF-D266-FB7B-D197-C3C3C490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716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請提出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相關實驗數據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，並填寫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附件智財與論文說明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本計畫運用之創業技術內容，須為政府補助計畫產出之研發成果，依科技基本法規定歸屬於執行機構所有者。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請說明核心技術內容及相關實驗數據，並請列出已發表之關鍵期刊論文、研討會議、榮獲知名獎座等。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請說明將運用於創業之技術內容智財布局規劃，包括專利、營業秘密等。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BB805E-5D6A-4DD2-8694-51676E4F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9225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技術發展里程碑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包括各階段目標與時程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技術或服務的發展進程里程碑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產品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技術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里程碑，包括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57A0B1-1BD5-44E6-9788-BD4069A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599" y="1935480"/>
            <a:ext cx="11420475" cy="438912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產品市場供應鏈上下游分析與商品化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說明產品市場供應鏈上下游、競爭者分析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及產品競爭優勢等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可形成先期產業或重塑原有產業價值鏈之分析與說明，包括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市場未被滿足的需求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(Unmet needs</a:t>
            </a:r>
            <a:r>
              <a:rPr lang="en-US" altLang="zh-TW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，生醫類為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Unmet Clinical needs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以及通路策略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市場定位及規模預估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早期商業發展策略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產品市場供應鏈上下游、競爭者分析及優勢等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供應鏈下游先期使用者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(lead user)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使用意願及其需求和規格等分析</a:t>
            </a: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D08A25-F67C-43D5-A0D9-221F37F4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商業發展里程碑，包括各階段目標與時程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創新產品或服務之商業發展規劃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及獲利模式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商化發展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或出場時程條件等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進行商化工作項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806EE65-74A9-4BED-841E-F0E64EF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請說明預計新創團隊之成員與職掌（務必包括計畫主持人、技術開發人員、具業界經驗商業發展人員）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6463" lvl="1" indent="-45720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創業準備度與成員組成完整性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決心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及校內外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553B3D-D634-4775-A384-66F0B9D3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0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/>
          </a:p>
        </p:txBody>
      </p:sp>
      <p:graphicFrame>
        <p:nvGraphicFramePr>
          <p:cNvPr id="192" name="Google Shape;192;p11"/>
          <p:cNvGraphicFramePr/>
          <p:nvPr/>
        </p:nvGraphicFramePr>
        <p:xfrm>
          <a:off x="609600" y="1098056"/>
          <a:ext cx="10972800" cy="3801267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</a:tblPr>
              <a:tblGrid>
                <a:gridCol w="2107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0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8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4015459054"/>
                    </a:ext>
                  </a:extLst>
                </a:gridCol>
              </a:tblGrid>
              <a:tr h="1354959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關鍵技術項目</a:t>
                      </a:r>
                      <a:endParaRPr lang="en-US" altLang="zh-TW" sz="2000" b="1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團隊現行技術進度</a:t>
                      </a:r>
                    </a:p>
                  </a:txBody>
                  <a:tcPr marL="47625" marR="476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本計劃預計完成之</a:t>
                      </a:r>
                      <a:endParaRPr lang="en-US" altLang="zh-TW"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技術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目標及指標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重要性說明與預估經費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3" name="Google Shape;193;p11"/>
          <p:cNvSpPr txBox="1">
            <a:spLocks noGrp="1"/>
          </p:cNvSpPr>
          <p:nvPr>
            <p:ph type="title"/>
          </p:nvPr>
        </p:nvSpPr>
        <p:spPr>
          <a:xfrm>
            <a:off x="609600" y="327803"/>
            <a:ext cx="10972800" cy="53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ctr" anchorCtr="0">
            <a:noAutofit/>
          </a:bodyPr>
          <a:lstStyle/>
          <a:p>
            <a:pPr marL="6858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Microsoft JhengHei"/>
              </a:rPr>
              <a:t>產品化關鍵技術研發進度 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需對應查核點項目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3200" b="1" u="none" strike="noStrike" cap="none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39D9B4B-7480-44FB-9294-60A8AD8B8165}"/>
              </a:ext>
            </a:extLst>
          </p:cNvPr>
          <p:cNvSpPr txBox="1"/>
          <p:nvPr/>
        </p:nvSpPr>
        <p:spPr>
          <a:xfrm>
            <a:off x="847997" y="5259978"/>
            <a:ext cx="10804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註：本頁應說明團隊現行所掌握之</a:t>
            </a:r>
            <a:r>
              <a:rPr lang="zh-TW" altLang="en-US" sz="1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關鍵技術進度，以及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為利研發成果商業化，本計劃預計完成之具體、可驗證之技術目標及指標，如功能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/spec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精進、產率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良率提升、完成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測試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試驗、完成系統雛形、完成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試量產等。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所列技術目標及指標應對應技術查核點。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延續案應對照補充說明與前期之關鍵技術差異，以及這些差異對商業化之必要性。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3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0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/>
          </a:p>
        </p:txBody>
      </p:sp>
      <p:graphicFrame>
        <p:nvGraphicFramePr>
          <p:cNvPr id="192" name="Google Shape;192;p11"/>
          <p:cNvGraphicFramePr/>
          <p:nvPr/>
        </p:nvGraphicFramePr>
        <p:xfrm>
          <a:off x="609600" y="1098056"/>
          <a:ext cx="10972800" cy="3801267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4959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工作項目</a:t>
                      </a:r>
                      <a:endParaRPr lang="en-US" altLang="zh-TW" sz="2000" b="1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本計劃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預計完成之成果</a:t>
                      </a:r>
                    </a:p>
                  </a:txBody>
                  <a:tcPr marL="47625" marR="476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重要性說明與預估經費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3" name="Google Shape;193;p11"/>
          <p:cNvSpPr txBox="1">
            <a:spLocks noGrp="1"/>
          </p:cNvSpPr>
          <p:nvPr>
            <p:ph type="title"/>
          </p:nvPr>
        </p:nvSpPr>
        <p:spPr>
          <a:xfrm>
            <a:off x="609600" y="327803"/>
            <a:ext cx="10972800" cy="53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ctr" anchorCtr="0">
            <a:noAutofit/>
          </a:bodyPr>
          <a:lstStyle/>
          <a:p>
            <a:pPr marL="6858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Microsoft JhengHei"/>
              </a:rPr>
              <a:t>科研成果之商品化進度</a:t>
            </a:r>
            <a:r>
              <a:rPr lang="zh-TW" altLang="en-US" sz="3200" b="1" u="none" strike="noStrike" cap="none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需對應查核點項目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3200" b="1" u="none" strike="noStrike" cap="none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39D9B4B-7480-44FB-9294-60A8AD8B8165}"/>
              </a:ext>
            </a:extLst>
          </p:cNvPr>
          <p:cNvSpPr txBox="1"/>
          <p:nvPr/>
        </p:nvSpPr>
        <p:spPr>
          <a:xfrm>
            <a:off x="830578" y="5134738"/>
            <a:ext cx="105689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註：本頁應說明為利研發成果商業化，本計劃預計完成之進度，如完成多少潛在客戶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合作夥伴洽談、簽訂多少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MOU/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訂單、開發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客戶、完成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法規驗證或諮詢、完成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取證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或申請送件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智財評估、完成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參展等。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所列工作項目與成果應對應商業查核點。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延續案應對照補充說明與前期之工作項目差異，以及這些差異對商業化之必要性。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03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3125</TotalTime>
  <Words>2881</Words>
  <Application>Microsoft Macintosh PowerPoint</Application>
  <PresentationFormat>寬螢幕</PresentationFormat>
  <Paragraphs>317</Paragraphs>
  <Slides>17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9" baseType="lpstr">
      <vt:lpstr>細明體</vt:lpstr>
      <vt:lpstr>微軟正黑體</vt:lpstr>
      <vt:lpstr>微軟正黑體</vt:lpstr>
      <vt:lpstr>新細明體</vt:lpstr>
      <vt:lpstr>Microsoft JhengHei Light</vt:lpstr>
      <vt:lpstr>Microsoft YaHei</vt:lpstr>
      <vt:lpstr>Arial</vt:lpstr>
      <vt:lpstr>Palatino Linotype</vt:lpstr>
      <vt:lpstr>Times New Roman</vt:lpstr>
      <vt:lpstr>Wingdings</vt:lpstr>
      <vt:lpstr>Wingdings 2</vt:lpstr>
      <vt:lpstr>腦力激盪簡報</vt:lpstr>
      <vt:lpstr>114年第1梯次科研創業計畫個案構想書(萌芽案)</vt:lpstr>
      <vt:lpstr>一、構想項目說明(以下為參考項目，團隊可自行編列順序)</vt:lpstr>
      <vt:lpstr>(一)核心技術原創性及技術發展里程碑</vt:lpstr>
      <vt:lpstr>(一)核心技術原創性及技術發展里程碑</vt:lpstr>
      <vt:lpstr>(二)商業發展規劃 </vt:lpstr>
      <vt:lpstr>(二)商業發展規劃 </vt:lpstr>
      <vt:lpstr>(三)創業團隊組成</vt:lpstr>
      <vt:lpstr>產品化關鍵技術研發進度 (需對應查核點項目)</vt:lpstr>
      <vt:lpstr>科研成果之商品化進度 (需對應查核點項目)</vt:lpstr>
      <vt:lpstr>(四)自提查核點(萌芽) (預估申請經費總和需為個案經費表之總和)</vt:lpstr>
      <vt:lpstr>(四)自提查核點(萌芽) (預估申請經費總和需為個案經費表之總和)</vt:lpstr>
      <vt:lpstr>(五)個案經費表(經費請詳述工作項目及預估經費，萌芽案總額以800萬為原則) </vt:lpstr>
      <vt:lpstr>二、本計畫「智財清單」</vt:lpstr>
      <vt:lpstr>二、本計畫「智財清單」</vt:lpstr>
      <vt:lpstr>附件一、計畫主持人過往研究成果</vt:lpstr>
      <vt:lpstr>附件一、計畫主持人過往研究成果(續)</vt:lpstr>
      <vt:lpstr>附件二、本計畫「智財調查」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能恩 曾</cp:lastModifiedBy>
  <cp:revision>401</cp:revision>
  <cp:lastPrinted>2022-08-18T03:52:40Z</cp:lastPrinted>
  <dcterms:created xsi:type="dcterms:W3CDTF">2018-06-20T05:53:52Z</dcterms:created>
  <dcterms:modified xsi:type="dcterms:W3CDTF">2024-07-09T03:26:14Z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