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9"/>
  </p:handoutMasterIdLst>
  <p:sldIdLst>
    <p:sldId id="257" r:id="rId2"/>
    <p:sldId id="274" r:id="rId3"/>
    <p:sldId id="272" r:id="rId4"/>
    <p:sldId id="268" r:id="rId5"/>
    <p:sldId id="266" r:id="rId6"/>
    <p:sldId id="260" r:id="rId7"/>
    <p:sldId id="269" r:id="rId8"/>
  </p:sldIdLst>
  <p:sldSz cx="9144000" cy="6858000" type="screen4x3"/>
  <p:notesSz cx="9939338" cy="6807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E3BBB7"/>
    <a:srgbClr val="480000"/>
    <a:srgbClr val="FFA7A7"/>
    <a:srgbClr val="6E8C4E"/>
    <a:srgbClr val="FF66FF"/>
    <a:srgbClr val="00CC00"/>
    <a:srgbClr val="0D9BE9"/>
    <a:srgbClr val="00CCFF"/>
    <a:srgbClr val="FD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8" autoAdjust="0"/>
    <p:restoredTop sz="94660"/>
  </p:normalViewPr>
  <p:slideViewPr>
    <p:cSldViewPr>
      <p:cViewPr varScale="1">
        <p:scale>
          <a:sx n="112" d="100"/>
          <a:sy n="112" d="100"/>
        </p:scale>
        <p:origin x="20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046" cy="340360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3" y="0"/>
            <a:ext cx="4307046" cy="340360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ABA6894D-7D1D-4AAE-BDBA-6D795DD1E09B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6465658"/>
            <a:ext cx="4307046" cy="340360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3" y="6465658"/>
            <a:ext cx="4307046" cy="340360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CB4BBF7E-C371-40AD-9A66-3D6523F6D14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61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2D7FA-8E09-4F87-89F1-290E364F8E41}" type="datetimeFigureOut">
              <a:rPr lang="zh-TW" altLang="en-US" smtClean="0"/>
              <a:pPr/>
              <a:t>2019/3/17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B918A-A87F-4DF0-A9C4-E146826FCD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ps.kmu.edu.tw/case/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圓角矩形 54"/>
          <p:cNvSpPr/>
          <p:nvPr/>
        </p:nvSpPr>
        <p:spPr>
          <a:xfrm>
            <a:off x="107504" y="188640"/>
            <a:ext cx="3672408" cy="720080"/>
          </a:xfrm>
          <a:prstGeom prst="round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專利提案繳交項目</a:t>
            </a:r>
            <a:endParaRPr lang="zh-TW" altLang="en-US" sz="32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3" name="內容版面配置區 42"/>
          <p:cNvSpPr>
            <a:spLocks noGrp="1"/>
          </p:cNvSpPr>
          <p:nvPr>
            <p:ph idx="1"/>
          </p:nvPr>
        </p:nvSpPr>
        <p:spPr>
          <a:xfrm>
            <a:off x="467544" y="1817440"/>
            <a:ext cx="8229600" cy="1323528"/>
          </a:xfrm>
        </p:spPr>
        <p:txBody>
          <a:bodyPr>
            <a:normAutofit lnSpcReduction="10000"/>
          </a:bodyPr>
          <a:lstStyle/>
          <a:p>
            <a:r>
              <a:rPr lang="zh-TW" altLang="zh-TW" sz="1800" dirty="0" smtClean="0">
                <a:latin typeface="+mj-ea"/>
                <a:ea typeface="+mj-ea"/>
                <a:cs typeface="Times New Roman" pitchFamily="18" charset="0"/>
              </a:rPr>
              <a:t>附件</a:t>
            </a:r>
            <a:r>
              <a:rPr lang="en-US" altLang="zh-TW" sz="1800" dirty="0" smtClean="0">
                <a:latin typeface="+mj-ea"/>
                <a:ea typeface="+mj-ea"/>
                <a:cs typeface="Times New Roman" pitchFamily="18" charset="0"/>
              </a:rPr>
              <a:t>2-</a:t>
            </a:r>
            <a:r>
              <a:rPr lang="zh-TW" altLang="zh-TW" sz="1800" dirty="0" smtClean="0">
                <a:latin typeface="+mj-ea"/>
                <a:ea typeface="+mj-ea"/>
                <a:cs typeface="Times New Roman" pitchFamily="18" charset="0"/>
              </a:rPr>
              <a:t>專利成果揭露書</a:t>
            </a:r>
            <a:r>
              <a:rPr lang="zh-TW" altLang="en-US" sz="1800" dirty="0" smtClean="0">
                <a:latin typeface="+mj-ea"/>
                <a:ea typeface="+mj-ea"/>
                <a:cs typeface="Times New Roman" pitchFamily="18" charset="0"/>
              </a:rPr>
              <a:t>：專利提案內容填寫，</a:t>
            </a:r>
            <a:r>
              <a:rPr lang="zh-TW" altLang="zh-TW" sz="1800" dirty="0" smtClean="0">
                <a:latin typeface="+mj-ea"/>
                <a:ea typeface="+mj-ea"/>
                <a:cs typeface="Times New Roman" pitchFamily="18" charset="0"/>
              </a:rPr>
              <a:t>並請所有發明人簽章</a:t>
            </a:r>
            <a:r>
              <a:rPr lang="zh-TW" altLang="en-US" sz="1800" dirty="0" smtClean="0">
                <a:latin typeface="+mj-ea"/>
                <a:ea typeface="+mj-ea"/>
                <a:cs typeface="Times New Roman" pitchFamily="18" charset="0"/>
              </a:rPr>
              <a:t>。</a:t>
            </a:r>
            <a:endParaRPr lang="en-US" altLang="zh-TW" sz="1800" dirty="0" smtClean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zh-TW" sz="1800" dirty="0" smtClean="0">
                <a:latin typeface="+mj-ea"/>
                <a:ea typeface="+mj-ea"/>
                <a:cs typeface="Times New Roman" pitchFamily="18" charset="0"/>
              </a:rPr>
              <a:t>附件</a:t>
            </a:r>
            <a:r>
              <a:rPr lang="en-US" altLang="zh-TW" sz="1800" dirty="0" smtClean="0">
                <a:latin typeface="+mj-ea"/>
                <a:ea typeface="+mj-ea"/>
                <a:cs typeface="Times New Roman" pitchFamily="18" charset="0"/>
              </a:rPr>
              <a:t>3-</a:t>
            </a:r>
            <a:r>
              <a:rPr lang="zh-TW" altLang="zh-TW" sz="1800" dirty="0" smtClean="0">
                <a:latin typeface="+mj-ea"/>
                <a:ea typeface="+mj-ea"/>
                <a:cs typeface="Times New Roman" pitchFamily="18" charset="0"/>
              </a:rPr>
              <a:t>研發成果揭露同意書</a:t>
            </a:r>
            <a:r>
              <a:rPr lang="zh-TW" altLang="en-US" sz="1800" dirty="0" smtClean="0">
                <a:latin typeface="+mj-ea"/>
                <a:ea typeface="+mj-ea"/>
                <a:cs typeface="Times New Roman" pitchFamily="18" charset="0"/>
              </a:rPr>
              <a:t>：</a:t>
            </a:r>
            <a:endParaRPr lang="en-US" altLang="zh-TW" sz="1800" dirty="0" smtClean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zh-TW" sz="1800" dirty="0" smtClean="0">
                <a:latin typeface="+mj-ea"/>
                <a:ea typeface="+mj-ea"/>
                <a:cs typeface="Times New Roman" pitchFamily="18" charset="0"/>
              </a:rPr>
              <a:t>專利申請文件審查表</a:t>
            </a:r>
            <a:r>
              <a:rPr lang="zh-TW" altLang="en-US" sz="1800" dirty="0" smtClean="0">
                <a:latin typeface="+mj-ea"/>
                <a:ea typeface="+mj-ea"/>
                <a:cs typeface="Times New Roman" pitchFamily="18" charset="0"/>
              </a:rPr>
              <a:t>：檢查提交項目是否備齊。</a:t>
            </a:r>
            <a:endParaRPr lang="en-US" altLang="zh-TW" sz="1800" dirty="0" smtClean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800" dirty="0" smtClean="0">
                <a:latin typeface="+mj-ea"/>
                <a:ea typeface="+mj-ea"/>
                <a:cs typeface="Times New Roman" pitchFamily="18" charset="0"/>
              </a:rPr>
              <a:t>蒐集、處理、利用個人資料告知事項暨個人資料提供同意書。</a:t>
            </a:r>
            <a:endParaRPr lang="en-US" altLang="zh-TW" sz="1800" dirty="0" smtClean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95536" y="125946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+mj-lt"/>
              <a:buAutoNum type="arabicPeriod"/>
            </a:pPr>
            <a:r>
              <a:rPr lang="zh-TW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紙本 </a:t>
            </a:r>
            <a:r>
              <a:rPr lang="zh-TW" alt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遞至 產學營運處 智管組</a:t>
            </a:r>
            <a:endParaRPr lang="zh-TW" alt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3528" y="4581128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355600">
              <a:spcBef>
                <a:spcPts val="600"/>
              </a:spcBef>
              <a:buBlip>
                <a:blip r:embed="rId2"/>
              </a:buBlip>
            </a:pPr>
            <a:r>
              <a:rPr lang="zh-TW" alt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說明：</a:t>
            </a:r>
            <a:endParaRPr lang="en-US" altLang="zh-TW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marL="444500">
              <a:lnSpc>
                <a:spcPct val="150000"/>
              </a:lnSpc>
            </a:pPr>
            <a:r>
              <a:rPr lang="zh-TW" altLang="en-US" dirty="0" smtClean="0">
                <a:latin typeface="+mj-ea"/>
                <a:ea typeface="+mj-ea"/>
              </a:rPr>
              <a:t>待</a:t>
            </a:r>
            <a:r>
              <a:rPr lang="zh-TW" altLang="en-US" dirty="0" smtClean="0">
                <a:solidFill>
                  <a:srgbClr val="C00000"/>
                </a:solidFill>
                <a:latin typeface="+mj-ea"/>
                <a:ea typeface="+mj-ea"/>
              </a:rPr>
              <a:t>紙本資料遞件至本處</a:t>
            </a:r>
            <a:r>
              <a:rPr lang="zh-TW" altLang="en-US" dirty="0" smtClean="0">
                <a:latin typeface="+mj-ea"/>
                <a:ea typeface="+mj-ea"/>
              </a:rPr>
              <a:t>及</a:t>
            </a:r>
            <a:r>
              <a:rPr lang="en-US" altLang="zh-TW" dirty="0" smtClean="0">
                <a:solidFill>
                  <a:srgbClr val="C00000"/>
                </a:solidFill>
                <a:latin typeface="+mj-ea"/>
                <a:ea typeface="+mj-ea"/>
              </a:rPr>
              <a:t>IPS</a:t>
            </a:r>
            <a:r>
              <a:rPr lang="zh-TW" altLang="en-US" dirty="0" smtClean="0">
                <a:solidFill>
                  <a:srgbClr val="C00000"/>
                </a:solidFill>
                <a:latin typeface="+mj-ea"/>
                <a:ea typeface="+mj-ea"/>
              </a:rPr>
              <a:t>提案完成（</a:t>
            </a:r>
            <a:r>
              <a:rPr lang="zh-TW" altLang="en-US" dirty="0" smtClean="0">
                <a:solidFill>
                  <a:srgbClr val="C00000"/>
                </a:solidFill>
                <a:latin typeface="微軟正黑體"/>
                <a:ea typeface="微軟正黑體"/>
              </a:rPr>
              <a:t>提交智管組</a:t>
            </a:r>
            <a:r>
              <a:rPr lang="zh-TW" altLang="en-US" dirty="0" smtClean="0">
                <a:solidFill>
                  <a:srgbClr val="C00000"/>
                </a:solidFill>
                <a:latin typeface="+mj-ea"/>
                <a:ea typeface="+mj-ea"/>
              </a:rPr>
              <a:t>）</a:t>
            </a:r>
            <a:r>
              <a:rPr lang="zh-TW" altLang="en-US" dirty="0" smtClean="0">
                <a:latin typeface="+mj-ea"/>
                <a:ea typeface="+mj-ea"/>
              </a:rPr>
              <a:t>後，將進行技術審查（</a:t>
            </a:r>
            <a:r>
              <a:rPr lang="zh-TW" altLang="en-US" dirty="0" smtClean="0">
                <a:solidFill>
                  <a:prstClr val="black"/>
                </a:solidFill>
                <a:latin typeface="微軟正黑體"/>
                <a:ea typeface="微軟正黑體"/>
              </a:rPr>
              <a:t>書面審查專利成果揭露書</a:t>
            </a:r>
            <a:r>
              <a:rPr lang="zh-TW" altLang="en-US" dirty="0" smtClean="0">
                <a:latin typeface="+mj-ea"/>
                <a:ea typeface="+mj-ea"/>
              </a:rPr>
              <a:t>）。當收到</a:t>
            </a:r>
            <a:r>
              <a:rPr lang="en-US" altLang="zh-TW" dirty="0" smtClean="0">
                <a:latin typeface="+mj-ea"/>
                <a:ea typeface="+mj-ea"/>
              </a:rPr>
              <a:t>2</a:t>
            </a:r>
            <a:r>
              <a:rPr lang="zh-TW" altLang="en-US" dirty="0" smtClean="0">
                <a:latin typeface="+mj-ea"/>
                <a:ea typeface="+mj-ea"/>
              </a:rPr>
              <a:t>位書審委員的推薦後，提案即會安排進入研管會。屆時將請提案人出席研管會進行簡報 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en-US" dirty="0" smtClean="0">
                <a:latin typeface="+mj-ea"/>
                <a:ea typeface="+mj-ea"/>
              </a:rPr>
              <a:t>簡報時間約</a:t>
            </a:r>
            <a:r>
              <a:rPr lang="en-US" altLang="zh-TW" dirty="0" smtClean="0">
                <a:latin typeface="+mj-ea"/>
                <a:ea typeface="+mj-ea"/>
              </a:rPr>
              <a:t>5</a:t>
            </a:r>
            <a:r>
              <a:rPr lang="zh-TW" altLang="en-US" dirty="0" smtClean="0">
                <a:latin typeface="+mj-ea"/>
                <a:ea typeface="+mj-ea"/>
              </a:rPr>
              <a:t>分鐘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  <a:r>
              <a:rPr lang="zh-TW" altLang="en-US" dirty="0" smtClean="0">
                <a:latin typeface="+mj-ea"/>
                <a:ea typeface="+mj-ea"/>
              </a:rPr>
              <a:t>。待研管會決議通過後，將進行派案，並請事務所撰寫專利說明書及正式提出專利申請。</a:t>
            </a:r>
            <a:endParaRPr lang="en-US" altLang="zh-TW" dirty="0" smtClean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5536" y="314096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+mj-lt"/>
              <a:buAutoNum type="arabicPeriod" startAt="2"/>
            </a:pPr>
            <a:r>
              <a:rPr lang="en-US" altLang="zh-TW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IPS</a:t>
            </a:r>
            <a:r>
              <a:rPr lang="zh-TW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管理系統提案</a:t>
            </a:r>
            <a:endParaRPr lang="zh-TW" alt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" name="內容版面配置區 42"/>
          <p:cNvSpPr txBox="1">
            <a:spLocks/>
          </p:cNvSpPr>
          <p:nvPr/>
        </p:nvSpPr>
        <p:spPr>
          <a:xfrm>
            <a:off x="467544" y="3602633"/>
            <a:ext cx="8229600" cy="106288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/>
              <a:buChar char=""/>
              <a:tabLst/>
              <a:defRPr/>
            </a:pPr>
            <a:r>
              <a:rPr kumimoji="0" lang="zh-TW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網路路徑</a:t>
            </a:r>
            <a:r>
              <a:rPr kumimoji="0" lang="zh-TW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：</a:t>
            </a:r>
            <a:r>
              <a:rPr kumimoji="0" lang="en-US" altLang="zh-TW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  <a:hlinkClick r:id="rId3"/>
              </a:rPr>
              <a:t>http://ips.kmu.edu.tw/case/</a:t>
            </a:r>
            <a:r>
              <a:rPr kumimoji="0" lang="en-US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 </a:t>
            </a:r>
            <a:r>
              <a:rPr kumimoji="0" lang="zh-TW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（</a:t>
            </a:r>
            <a:r>
              <a:rPr kumimoji="0" lang="zh-TW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帳號</a:t>
            </a:r>
            <a:r>
              <a:rPr kumimoji="0" lang="zh-TW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、</a:t>
            </a:r>
            <a:r>
              <a:rPr kumimoji="0" lang="zh-TW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密碼：</a:t>
            </a:r>
            <a:r>
              <a:rPr kumimoji="0" lang="zh-TW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另行提供</a:t>
            </a:r>
            <a:r>
              <a:rPr kumimoji="0" lang="zh-TW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）</a:t>
            </a:r>
            <a:r>
              <a:rPr kumimoji="0" lang="en-US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/>
            </a:r>
            <a:br>
              <a:rPr kumimoji="0" lang="en-US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</a:br>
            <a: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/>
            </a:r>
            <a:br>
              <a: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</a:br>
            <a:r>
              <a:rPr kumimoji="0" lang="en-US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--</a:t>
            </a:r>
            <a:r>
              <a:rPr kumimoji="0" lang="zh-TW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有</a:t>
            </a:r>
            <a:r>
              <a:rPr kumimoji="0" lang="zh-TW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關提案的系統操作步驟可參考附件「</a:t>
            </a:r>
            <a:r>
              <a:rPr kumimoji="0" lang="en-US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IPS</a:t>
            </a:r>
            <a:r>
              <a:rPr kumimoji="0" lang="zh-TW" altLang="zh-TW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Times New Roman" pitchFamily="18" charset="0"/>
              </a:rPr>
              <a:t>系統使用說明書」</a:t>
            </a:r>
            <a:endParaRPr kumimoji="0" lang="en-US" altLang="zh-TW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9" name="圓角矩形 88"/>
          <p:cNvSpPr/>
          <p:nvPr/>
        </p:nvSpPr>
        <p:spPr>
          <a:xfrm>
            <a:off x="107504" y="188640"/>
            <a:ext cx="1944216" cy="720080"/>
          </a:xfrm>
          <a:prstGeom prst="round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審查流程</a:t>
            </a:r>
            <a:endParaRPr lang="zh-TW" altLang="en-US" sz="32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356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0312" name="畫布 67"/>
          <p:cNvGrpSpPr>
            <a:grpSpLocks/>
          </p:cNvGrpSpPr>
          <p:nvPr/>
        </p:nvGrpSpPr>
        <p:grpSpPr bwMode="auto">
          <a:xfrm>
            <a:off x="-1188526" y="282483"/>
            <a:ext cx="10081006" cy="6458885"/>
            <a:chOff x="924" y="1484"/>
            <a:chExt cx="6554" cy="10172"/>
          </a:xfrm>
        </p:grpSpPr>
        <p:sp>
          <p:nvSpPr>
            <p:cNvPr id="10355" name="AutoShape 115"/>
            <p:cNvSpPr>
              <a:spLocks noChangeAspect="1" noChangeArrowheads="1"/>
            </p:cNvSpPr>
            <p:nvPr/>
          </p:nvSpPr>
          <p:spPr bwMode="auto">
            <a:xfrm>
              <a:off x="924" y="1875"/>
              <a:ext cx="6320" cy="96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 sz="1500"/>
            </a:p>
          </p:txBody>
        </p:sp>
        <p:sp>
          <p:nvSpPr>
            <p:cNvPr id="10354" name="流程圖: 決策 110"/>
            <p:cNvSpPr>
              <a:spLocks noChangeArrowheads="1"/>
            </p:cNvSpPr>
            <p:nvPr/>
          </p:nvSpPr>
          <p:spPr bwMode="auto">
            <a:xfrm>
              <a:off x="5278" y="2441"/>
              <a:ext cx="1404" cy="1180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技術審查</a:t>
              </a:r>
              <a: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/>
              </a:r>
              <a:b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(</a:t>
              </a:r>
              <a:r>
                <a:rPr kumimoji="1" lang="zh-TW" alt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書審</a:t>
              </a:r>
              <a: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)</a:t>
              </a:r>
              <a:endPara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52" name="流程圖: 決策 51"/>
            <p:cNvSpPr>
              <a:spLocks noChangeArrowheads="1"/>
            </p:cNvSpPr>
            <p:nvPr/>
          </p:nvSpPr>
          <p:spPr bwMode="auto">
            <a:xfrm>
              <a:off x="2750" y="4029"/>
              <a:ext cx="1404" cy="1276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專利申請審議</a:t>
              </a:r>
              <a:r>
                <a:rPr kumimoji="1" lang="en-US" altLang="zh-TW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(</a:t>
              </a:r>
              <a:r>
                <a:rPr kumimoji="1" lang="zh-TW" altLang="en-US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研管會</a:t>
              </a:r>
              <a:r>
                <a:rPr kumimoji="1" lang="en-US" altLang="zh-TW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)</a:t>
              </a:r>
              <a:endPara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51" name="矩形 43"/>
            <p:cNvSpPr>
              <a:spLocks noChangeArrowheads="1"/>
            </p:cNvSpPr>
            <p:nvPr/>
          </p:nvSpPr>
          <p:spPr bwMode="auto">
            <a:xfrm>
              <a:off x="2815" y="3452"/>
              <a:ext cx="1105" cy="3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審查推薦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50" name="矩形 54"/>
            <p:cNvSpPr>
              <a:spLocks noChangeArrowheads="1"/>
            </p:cNvSpPr>
            <p:nvPr/>
          </p:nvSpPr>
          <p:spPr bwMode="auto">
            <a:xfrm>
              <a:off x="6635" y="6927"/>
              <a:ext cx="317" cy="1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審議通過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9" name="流程圖: 決策 56"/>
            <p:cNvSpPr>
              <a:spLocks noChangeArrowheads="1"/>
            </p:cNvSpPr>
            <p:nvPr/>
          </p:nvSpPr>
          <p:spPr bwMode="auto">
            <a:xfrm>
              <a:off x="5980" y="4029"/>
              <a:ext cx="1428" cy="1180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提案人</a:t>
              </a:r>
              <a: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/>
              </a:r>
              <a:b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自費申請</a:t>
              </a:r>
              <a:endPara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8" name="矩形 59"/>
            <p:cNvSpPr>
              <a:spLocks noChangeArrowheads="1"/>
            </p:cNvSpPr>
            <p:nvPr/>
          </p:nvSpPr>
          <p:spPr bwMode="auto">
            <a:xfrm>
              <a:off x="6355" y="3407"/>
              <a:ext cx="1003" cy="3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審查不推薦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7" name="矩形 62"/>
            <p:cNvSpPr>
              <a:spLocks noChangeArrowheads="1"/>
            </p:cNvSpPr>
            <p:nvPr/>
          </p:nvSpPr>
          <p:spPr bwMode="auto">
            <a:xfrm>
              <a:off x="4798" y="5720"/>
              <a:ext cx="1182" cy="3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審議不通過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6" name="矩形 63"/>
            <p:cNvSpPr>
              <a:spLocks noChangeArrowheads="1"/>
            </p:cNvSpPr>
            <p:nvPr/>
          </p:nvSpPr>
          <p:spPr bwMode="auto">
            <a:xfrm>
              <a:off x="6542" y="5164"/>
              <a:ext cx="737" cy="4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同意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5" name="矩形 66"/>
            <p:cNvSpPr>
              <a:spLocks noChangeArrowheads="1"/>
            </p:cNvSpPr>
            <p:nvPr/>
          </p:nvSpPr>
          <p:spPr bwMode="auto">
            <a:xfrm>
              <a:off x="4875" y="4256"/>
              <a:ext cx="730" cy="3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不同意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4" name="矩形 74"/>
            <p:cNvSpPr>
              <a:spLocks noChangeArrowheads="1"/>
            </p:cNvSpPr>
            <p:nvPr/>
          </p:nvSpPr>
          <p:spPr bwMode="auto">
            <a:xfrm>
              <a:off x="4342" y="11010"/>
              <a:ext cx="1404" cy="637"/>
            </a:xfrm>
            <a:prstGeom prst="rect">
              <a:avLst/>
            </a:prstGeom>
            <a:solidFill>
              <a:schemeClr val="accent3"/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領證</a:t>
              </a:r>
              <a:endPara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3" name="矩形 80"/>
            <p:cNvSpPr>
              <a:spLocks noChangeArrowheads="1"/>
            </p:cNvSpPr>
            <p:nvPr/>
          </p:nvSpPr>
          <p:spPr bwMode="auto">
            <a:xfrm>
              <a:off x="4237" y="6009"/>
              <a:ext cx="736" cy="3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不同意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2" name="流程圖: 決策 84"/>
            <p:cNvSpPr>
              <a:spLocks noChangeArrowheads="1"/>
            </p:cNvSpPr>
            <p:nvPr/>
          </p:nvSpPr>
          <p:spPr bwMode="auto">
            <a:xfrm>
              <a:off x="4342" y="9615"/>
              <a:ext cx="1404" cy="1208"/>
            </a:xfrm>
            <a:prstGeom prst="flowChartDecision">
              <a:avLst/>
            </a:prstGeom>
            <a:solidFill>
              <a:schemeClr val="accent3"/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Calibri" pitchFamily="34" charset="0"/>
                </a:rPr>
                <a:t>各國智慧局</a:t>
              </a:r>
              <a: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Calibri" pitchFamily="34" charset="0"/>
                </a:rPr>
                <a:t/>
              </a:r>
              <a:br>
                <a:rPr kumimoji="1" lang="en-US" alt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Calibri" pitchFamily="34" charset="0"/>
                </a:rPr>
              </a:b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Calibri" pitchFamily="34" charset="0"/>
                </a:rPr>
                <a:t>專利審查</a:t>
              </a:r>
              <a:endPara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40" name="圓角矩形 91"/>
            <p:cNvSpPr>
              <a:spLocks noChangeArrowheads="1"/>
            </p:cNvSpPr>
            <p:nvPr/>
          </p:nvSpPr>
          <p:spPr bwMode="auto">
            <a:xfrm>
              <a:off x="5983" y="11010"/>
              <a:ext cx="1495" cy="64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結案</a:t>
              </a:r>
              <a:endPara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38" name="流程圖: 決策 51"/>
            <p:cNvSpPr>
              <a:spLocks noChangeArrowheads="1"/>
            </p:cNvSpPr>
            <p:nvPr/>
          </p:nvSpPr>
          <p:spPr bwMode="auto">
            <a:xfrm>
              <a:off x="5949" y="5504"/>
              <a:ext cx="1483" cy="1247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專利申請審議</a:t>
              </a:r>
              <a:r>
                <a:rPr kumimoji="1" lang="en-US" altLang="zh-TW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(</a:t>
              </a:r>
              <a:r>
                <a:rPr kumimoji="1" lang="zh-TW" altLang="en-US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研管會</a:t>
              </a:r>
              <a:r>
                <a:rPr kumimoji="1" lang="en-US" altLang="zh-TW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)</a:t>
              </a:r>
              <a:endPara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36" name="圓角矩形 45"/>
            <p:cNvSpPr>
              <a:spLocks noChangeArrowheads="1"/>
            </p:cNvSpPr>
            <p:nvPr/>
          </p:nvSpPr>
          <p:spPr bwMode="auto">
            <a:xfrm>
              <a:off x="4307" y="6646"/>
              <a:ext cx="1469" cy="672"/>
            </a:xfrm>
            <a:prstGeom prst="roundRect">
              <a:avLst>
                <a:gd name="adj" fmla="val 45088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結案</a:t>
              </a:r>
              <a:r>
                <a:rPr kumimoji="1" lang="en-US" altLang="zh-TW" sz="15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(</a:t>
              </a:r>
              <a:r>
                <a:rPr kumimoji="1" lang="zh-TW" altLang="en-US" sz="15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修正後另行提案</a:t>
              </a:r>
              <a:r>
                <a:rPr kumimoji="1" lang="en-US" altLang="zh-TW" sz="15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)</a:t>
              </a:r>
              <a:endPara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35" name="流程圖: 決策 56"/>
            <p:cNvSpPr>
              <a:spLocks noChangeArrowheads="1"/>
            </p:cNvSpPr>
            <p:nvPr/>
          </p:nvSpPr>
          <p:spPr bwMode="auto">
            <a:xfrm>
              <a:off x="2750" y="5736"/>
              <a:ext cx="1413" cy="1241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提案人</a:t>
              </a:r>
              <a:r>
                <a:rPr kumimoji="1" lang="zh-TW" alt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/>
              </a:r>
              <a:br>
                <a:rPr kumimoji="1" lang="zh-TW" alt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alt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自費申請</a:t>
              </a:r>
              <a:endPara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34" name="流程圖: 決策 51"/>
            <p:cNvSpPr>
              <a:spLocks noChangeArrowheads="1"/>
            </p:cNvSpPr>
            <p:nvPr/>
          </p:nvSpPr>
          <p:spPr bwMode="auto">
            <a:xfrm>
              <a:off x="2750" y="7205"/>
              <a:ext cx="1419" cy="1247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專利申請審議</a:t>
              </a:r>
              <a:r>
                <a:rPr kumimoji="1" lang="en-US" altLang="zh-TW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(</a:t>
              </a:r>
              <a:r>
                <a:rPr kumimoji="1" lang="zh-TW" altLang="en-US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研管會</a:t>
              </a:r>
              <a:r>
                <a:rPr kumimoji="1" lang="en-US" altLang="zh-TW" sz="1500" b="1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)</a:t>
              </a:r>
              <a:endPara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30" name="矩形 62"/>
            <p:cNvSpPr>
              <a:spLocks noChangeArrowheads="1"/>
            </p:cNvSpPr>
            <p:nvPr/>
          </p:nvSpPr>
          <p:spPr bwMode="auto">
            <a:xfrm>
              <a:off x="3178" y="5380"/>
              <a:ext cx="1257" cy="3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審議不通過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29" name="矩形 63"/>
            <p:cNvSpPr>
              <a:spLocks noChangeArrowheads="1"/>
            </p:cNvSpPr>
            <p:nvPr/>
          </p:nvSpPr>
          <p:spPr bwMode="auto">
            <a:xfrm>
              <a:off x="3087" y="6843"/>
              <a:ext cx="319" cy="5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同意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28" name="矩形 63"/>
            <p:cNvSpPr>
              <a:spLocks noChangeArrowheads="1"/>
            </p:cNvSpPr>
            <p:nvPr/>
          </p:nvSpPr>
          <p:spPr bwMode="auto">
            <a:xfrm>
              <a:off x="3405" y="9196"/>
              <a:ext cx="971" cy="3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審議通過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26" name="矩形 62"/>
            <p:cNvSpPr>
              <a:spLocks noChangeArrowheads="1"/>
            </p:cNvSpPr>
            <p:nvPr/>
          </p:nvSpPr>
          <p:spPr bwMode="auto">
            <a:xfrm>
              <a:off x="3920" y="7431"/>
              <a:ext cx="1277" cy="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審議不通過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25" name="矩形 94"/>
            <p:cNvSpPr>
              <a:spLocks noChangeArrowheads="1"/>
            </p:cNvSpPr>
            <p:nvPr/>
          </p:nvSpPr>
          <p:spPr bwMode="auto">
            <a:xfrm>
              <a:off x="5057" y="10636"/>
              <a:ext cx="736" cy="3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24" name="矩形 94"/>
            <p:cNvSpPr>
              <a:spLocks noChangeArrowheads="1"/>
            </p:cNvSpPr>
            <p:nvPr/>
          </p:nvSpPr>
          <p:spPr bwMode="auto">
            <a:xfrm>
              <a:off x="6368" y="9359"/>
              <a:ext cx="736" cy="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不通過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23" name="矩形 47"/>
            <p:cNvSpPr>
              <a:spLocks noChangeArrowheads="1"/>
            </p:cNvSpPr>
            <p:nvPr/>
          </p:nvSpPr>
          <p:spPr bwMode="auto">
            <a:xfrm>
              <a:off x="5278" y="1484"/>
              <a:ext cx="1404" cy="73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專利提案</a:t>
              </a:r>
              <a:endPara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17" name="矩形 47"/>
            <p:cNvSpPr>
              <a:spLocks noChangeArrowheads="1"/>
            </p:cNvSpPr>
            <p:nvPr/>
          </p:nvSpPr>
          <p:spPr bwMode="auto">
            <a:xfrm>
              <a:off x="4340" y="8742"/>
              <a:ext cx="1406" cy="680"/>
            </a:xfrm>
            <a:prstGeom prst="rect">
              <a:avLst/>
            </a:prstGeom>
            <a:solidFill>
              <a:schemeClr val="accent3"/>
            </a:solidFill>
            <a:ln w="317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提出專利申請</a:t>
              </a:r>
              <a:endPara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18" name="矩形 54"/>
            <p:cNvSpPr>
              <a:spLocks noChangeArrowheads="1"/>
            </p:cNvSpPr>
            <p:nvPr/>
          </p:nvSpPr>
          <p:spPr bwMode="auto">
            <a:xfrm>
              <a:off x="2339" y="5380"/>
              <a:ext cx="317" cy="13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審議通過</a:t>
              </a:r>
              <a:endParaRPr kumimoji="1" 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cxnSp>
        <p:nvCxnSpPr>
          <p:cNvPr id="137" name="直線單箭頭接點 136"/>
          <p:cNvCxnSpPr>
            <a:stCxn id="10317" idx="2"/>
            <a:endCxn id="10342" idx="0"/>
          </p:cNvCxnSpPr>
          <p:nvPr/>
        </p:nvCxnSpPr>
        <p:spPr>
          <a:xfrm>
            <a:off x="5147096" y="5322852"/>
            <a:ext cx="1538" cy="12237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單箭頭接點 137"/>
          <p:cNvCxnSpPr>
            <a:stCxn id="10342" idx="2"/>
            <a:endCxn id="10344" idx="0"/>
          </p:cNvCxnSpPr>
          <p:nvPr/>
        </p:nvCxnSpPr>
        <p:spPr>
          <a:xfrm>
            <a:off x="5148634" y="6212264"/>
            <a:ext cx="0" cy="118915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單箭頭接點 150"/>
          <p:cNvCxnSpPr>
            <a:stCxn id="10335" idx="2"/>
            <a:endCxn id="10334" idx="0"/>
          </p:cNvCxnSpPr>
          <p:nvPr/>
        </p:nvCxnSpPr>
        <p:spPr>
          <a:xfrm>
            <a:off x="2706828" y="3770357"/>
            <a:ext cx="4615" cy="144773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單箭頭接點 154"/>
          <p:cNvCxnSpPr>
            <a:stCxn id="10352" idx="2"/>
            <a:endCxn id="10335" idx="0"/>
          </p:cNvCxnSpPr>
          <p:nvPr/>
        </p:nvCxnSpPr>
        <p:spPr>
          <a:xfrm>
            <a:off x="2699906" y="2708692"/>
            <a:ext cx="6922" cy="27367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圖案 164"/>
          <p:cNvCxnSpPr>
            <a:stCxn id="10338" idx="2"/>
            <a:endCxn id="10317" idx="3"/>
          </p:cNvCxnSpPr>
          <p:nvPr/>
        </p:nvCxnSpPr>
        <p:spPr>
          <a:xfrm rot="5400000">
            <a:off x="6214747" y="3640520"/>
            <a:ext cx="1480108" cy="1452778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圖案 167"/>
          <p:cNvCxnSpPr>
            <a:stCxn id="10334" idx="2"/>
            <a:endCxn id="10317" idx="1"/>
          </p:cNvCxnSpPr>
          <p:nvPr/>
        </p:nvCxnSpPr>
        <p:spPr>
          <a:xfrm rot="16200000" flipH="1">
            <a:off x="3188597" y="4229780"/>
            <a:ext cx="400029" cy="1354336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圖案 170"/>
          <p:cNvCxnSpPr>
            <a:stCxn id="10352" idx="1"/>
            <a:endCxn id="10317" idx="1"/>
          </p:cNvCxnSpPr>
          <p:nvPr/>
        </p:nvCxnSpPr>
        <p:spPr>
          <a:xfrm rot="10800000" flipH="1" flipV="1">
            <a:off x="1620127" y="2303583"/>
            <a:ext cx="2445651" cy="2803380"/>
          </a:xfrm>
          <a:prstGeom prst="bentConnector3">
            <a:avLst>
              <a:gd name="adj1" fmla="val -9347"/>
            </a:avLst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單箭頭接點 173"/>
          <p:cNvCxnSpPr>
            <a:stCxn id="10349" idx="2"/>
            <a:endCxn id="10338" idx="0"/>
          </p:cNvCxnSpPr>
          <p:nvPr/>
        </p:nvCxnSpPr>
        <p:spPr>
          <a:xfrm flipH="1">
            <a:off x="7681190" y="2647735"/>
            <a:ext cx="5384" cy="187316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圖案 176"/>
          <p:cNvCxnSpPr>
            <a:stCxn id="10354" idx="2"/>
            <a:endCxn id="10349" idx="0"/>
          </p:cNvCxnSpPr>
          <p:nvPr/>
        </p:nvCxnSpPr>
        <p:spPr>
          <a:xfrm rot="16200000" flipH="1">
            <a:off x="7007923" y="1219822"/>
            <a:ext cx="259067" cy="1098236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圖案 176"/>
          <p:cNvCxnSpPr>
            <a:stCxn id="10354" idx="2"/>
            <a:endCxn id="10352" idx="0"/>
          </p:cNvCxnSpPr>
          <p:nvPr/>
        </p:nvCxnSpPr>
        <p:spPr>
          <a:xfrm rot="5400000">
            <a:off x="4514589" y="-175276"/>
            <a:ext cx="259067" cy="3888432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圖案 176"/>
          <p:cNvCxnSpPr>
            <a:stCxn id="10349" idx="1"/>
            <a:endCxn id="10336" idx="0"/>
          </p:cNvCxnSpPr>
          <p:nvPr/>
        </p:nvCxnSpPr>
        <p:spPr>
          <a:xfrm rot="10800000" flipV="1">
            <a:off x="5144788" y="2273105"/>
            <a:ext cx="1443550" cy="1287078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圖案 176"/>
          <p:cNvCxnSpPr>
            <a:stCxn id="10338" idx="1"/>
            <a:endCxn id="10336" idx="0"/>
          </p:cNvCxnSpPr>
          <p:nvPr/>
        </p:nvCxnSpPr>
        <p:spPr>
          <a:xfrm rot="10800000" flipV="1">
            <a:off x="5144789" y="3230953"/>
            <a:ext cx="1395867" cy="329230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圖案 176"/>
          <p:cNvCxnSpPr>
            <a:stCxn id="10334" idx="3"/>
            <a:endCxn id="10336" idx="2"/>
          </p:cNvCxnSpPr>
          <p:nvPr/>
        </p:nvCxnSpPr>
        <p:spPr>
          <a:xfrm flipV="1">
            <a:off x="3802757" y="3986881"/>
            <a:ext cx="1342031" cy="324151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單箭頭接點 265"/>
          <p:cNvCxnSpPr>
            <a:stCxn id="10323" idx="2"/>
            <a:endCxn id="10354" idx="0"/>
          </p:cNvCxnSpPr>
          <p:nvPr/>
        </p:nvCxnSpPr>
        <p:spPr>
          <a:xfrm>
            <a:off x="6588338" y="746009"/>
            <a:ext cx="0" cy="144137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圖案 176"/>
          <p:cNvCxnSpPr>
            <a:stCxn id="10335" idx="3"/>
            <a:endCxn id="10336" idx="0"/>
          </p:cNvCxnSpPr>
          <p:nvPr/>
        </p:nvCxnSpPr>
        <p:spPr>
          <a:xfrm>
            <a:off x="3793528" y="3376360"/>
            <a:ext cx="1351260" cy="183823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圖案 176"/>
          <p:cNvCxnSpPr>
            <a:stCxn id="10342" idx="3"/>
            <a:endCxn id="10340" idx="0"/>
          </p:cNvCxnSpPr>
          <p:nvPr/>
        </p:nvCxnSpPr>
        <p:spPr>
          <a:xfrm>
            <a:off x="6228412" y="5828744"/>
            <a:ext cx="1514304" cy="502435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>
            <a:off x="216024" y="4797152"/>
            <a:ext cx="8604448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47"/>
          <p:cNvSpPr>
            <a:spLocks noChangeArrowheads="1"/>
          </p:cNvSpPr>
          <p:nvPr/>
        </p:nvSpPr>
        <p:spPr bwMode="auto">
          <a:xfrm>
            <a:off x="179512" y="3068960"/>
            <a:ext cx="504056" cy="1584176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vert="ea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b="1" dirty="0" smtClean="0">
                <a:solidFill>
                  <a:srgbClr val="9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校內審查程序</a:t>
            </a:r>
            <a:endParaRPr kumimoji="1" lang="zh-TW" sz="2000" b="1" i="0" u="none" strike="noStrike" cap="none" normalizeH="0" baseline="0" dirty="0" smtClean="0">
              <a:ln>
                <a:noFill/>
              </a:ln>
              <a:solidFill>
                <a:srgbClr val="9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4" name="矩形 47"/>
          <p:cNvSpPr>
            <a:spLocks noChangeArrowheads="1"/>
          </p:cNvSpPr>
          <p:nvPr/>
        </p:nvSpPr>
        <p:spPr bwMode="auto">
          <a:xfrm>
            <a:off x="179512" y="5013176"/>
            <a:ext cx="504056" cy="172819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vert="ea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b="1" dirty="0" smtClean="0">
                <a:solidFill>
                  <a:srgbClr val="9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專利申請</a:t>
            </a:r>
            <a:r>
              <a:rPr kumimoji="1" lang="en-US" altLang="zh-TW" sz="2000" b="1" dirty="0" smtClean="0">
                <a:solidFill>
                  <a:srgbClr val="9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(</a:t>
            </a:r>
            <a:r>
              <a:rPr kumimoji="1" lang="zh-TW" altLang="en-US" sz="2000" b="1" dirty="0" smtClean="0">
                <a:solidFill>
                  <a:srgbClr val="9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校外</a:t>
            </a:r>
            <a:r>
              <a:rPr kumimoji="1" lang="en-US" altLang="zh-TW" sz="2000" b="1" dirty="0" smtClean="0">
                <a:solidFill>
                  <a:srgbClr val="9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)</a:t>
            </a:r>
            <a:endParaRPr kumimoji="1" lang="zh-TW" sz="2000" b="1" i="0" u="none" strike="noStrike" cap="none" normalizeH="0" baseline="0" dirty="0" smtClean="0">
              <a:ln>
                <a:noFill/>
              </a:ln>
              <a:solidFill>
                <a:srgbClr val="9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圓角矩形 39"/>
          <p:cNvSpPr/>
          <p:nvPr/>
        </p:nvSpPr>
        <p:spPr>
          <a:xfrm>
            <a:off x="107504" y="188640"/>
            <a:ext cx="8424936" cy="720080"/>
          </a:xfrm>
          <a:prstGeom prst="round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/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專利申請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校外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（各窗口主要業務情形）</a:t>
            </a:r>
            <a:endParaRPr lang="zh-TW" altLang="en-US" sz="32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9" name="矩形 47"/>
          <p:cNvSpPr>
            <a:spLocks noChangeArrowheads="1"/>
          </p:cNvSpPr>
          <p:nvPr/>
        </p:nvSpPr>
        <p:spPr bwMode="auto">
          <a:xfrm>
            <a:off x="107504" y="1332057"/>
            <a:ext cx="1512168" cy="7920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專利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申請</a:t>
            </a:r>
            <a:endParaRPr kumimoji="1" lang="zh-TW" sz="2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cxnSp>
        <p:nvCxnSpPr>
          <p:cNvPr id="46" name="直線接點 45"/>
          <p:cNvCxnSpPr/>
          <p:nvPr/>
        </p:nvCxnSpPr>
        <p:spPr>
          <a:xfrm>
            <a:off x="216024" y="2340169"/>
            <a:ext cx="8604448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>
            <a:off x="216024" y="5364505"/>
            <a:ext cx="8604448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矩形 47"/>
          <p:cNvSpPr>
            <a:spLocks noChangeArrowheads="1"/>
          </p:cNvSpPr>
          <p:nvPr/>
        </p:nvSpPr>
        <p:spPr bwMode="auto">
          <a:xfrm>
            <a:off x="107504" y="3348281"/>
            <a:ext cx="1512168" cy="7920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專利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審查</a:t>
            </a:r>
            <a:endParaRPr kumimoji="1" lang="zh-TW" sz="2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7" name="矩形 47"/>
          <p:cNvSpPr>
            <a:spLocks noChangeArrowheads="1"/>
          </p:cNvSpPr>
          <p:nvPr/>
        </p:nvSpPr>
        <p:spPr bwMode="auto">
          <a:xfrm>
            <a:off x="107504" y="5661248"/>
            <a:ext cx="1512168" cy="7920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領證維護</a:t>
            </a:r>
            <a:endParaRPr kumimoji="1" lang="zh-TW" sz="2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8" name="向下箭號 57"/>
          <p:cNvSpPr/>
          <p:nvPr/>
        </p:nvSpPr>
        <p:spPr>
          <a:xfrm>
            <a:off x="611560" y="2196153"/>
            <a:ext cx="504056" cy="576064"/>
          </a:xfrm>
          <a:prstGeom prst="downArrow">
            <a:avLst>
              <a:gd name="adj1" fmla="val 65117"/>
              <a:gd name="adj2" fmla="val 62598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向下箭號 70"/>
          <p:cNvSpPr/>
          <p:nvPr/>
        </p:nvSpPr>
        <p:spPr>
          <a:xfrm>
            <a:off x="611560" y="5220489"/>
            <a:ext cx="504056" cy="576064"/>
          </a:xfrm>
          <a:prstGeom prst="downArrow">
            <a:avLst>
              <a:gd name="adj1" fmla="val 65117"/>
              <a:gd name="adj2" fmla="val 62598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圓角矩形 73"/>
          <p:cNvSpPr/>
          <p:nvPr/>
        </p:nvSpPr>
        <p:spPr>
          <a:xfrm>
            <a:off x="3995936" y="1404065"/>
            <a:ext cx="1224136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事務所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1" name="圓角矩形 80"/>
          <p:cNvSpPr/>
          <p:nvPr/>
        </p:nvSpPr>
        <p:spPr>
          <a:xfrm>
            <a:off x="6948264" y="1404065"/>
            <a:ext cx="1224136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發明人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4" name="向上箭號 83"/>
          <p:cNvSpPr/>
          <p:nvPr/>
        </p:nvSpPr>
        <p:spPr>
          <a:xfrm rot="16200000">
            <a:off x="6012160" y="972018"/>
            <a:ext cx="144016" cy="15841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文字方塊 85"/>
          <p:cNvSpPr txBox="1"/>
          <p:nvPr/>
        </p:nvSpPr>
        <p:spPr>
          <a:xfrm>
            <a:off x="5148064" y="1281535"/>
            <a:ext cx="1872208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說明書撰寫／修改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9" name="向上箭號 88"/>
          <p:cNvSpPr/>
          <p:nvPr/>
        </p:nvSpPr>
        <p:spPr>
          <a:xfrm rot="5400000">
            <a:off x="6012160" y="828000"/>
            <a:ext cx="144016" cy="15841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圓角矩形 91"/>
          <p:cNvSpPr/>
          <p:nvPr/>
        </p:nvSpPr>
        <p:spPr>
          <a:xfrm>
            <a:off x="3995936" y="3420289"/>
            <a:ext cx="1224136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事務所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3" name="圓角矩形 92"/>
          <p:cNvSpPr/>
          <p:nvPr/>
        </p:nvSpPr>
        <p:spPr>
          <a:xfrm>
            <a:off x="6948264" y="2484185"/>
            <a:ext cx="1224136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智管組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4" name="圓角矩形 93"/>
          <p:cNvSpPr/>
          <p:nvPr/>
        </p:nvSpPr>
        <p:spPr>
          <a:xfrm>
            <a:off x="6948264" y="4572417"/>
            <a:ext cx="1224136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發明人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5" name="圓角矩形 94"/>
          <p:cNvSpPr/>
          <p:nvPr/>
        </p:nvSpPr>
        <p:spPr>
          <a:xfrm>
            <a:off x="1691680" y="3420289"/>
            <a:ext cx="1224136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智慧局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7" name="向上箭號 96"/>
          <p:cNvSpPr/>
          <p:nvPr/>
        </p:nvSpPr>
        <p:spPr>
          <a:xfrm rot="3522971">
            <a:off x="5974452" y="2252958"/>
            <a:ext cx="122514" cy="1665842"/>
          </a:xfrm>
          <a:prstGeom prst="upArrow">
            <a:avLst>
              <a:gd name="adj1" fmla="val 5234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8" name="矩形 97"/>
          <p:cNvSpPr/>
          <p:nvPr/>
        </p:nvSpPr>
        <p:spPr>
          <a:xfrm rot="19721309">
            <a:off x="5065764" y="2938518"/>
            <a:ext cx="1283988" cy="320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>1.</a:t>
            </a: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 核駁通知</a:t>
            </a:r>
            <a:endParaRPr lang="zh-TW" altLang="en-US" sz="16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9" name="向上箭號 98"/>
          <p:cNvSpPr/>
          <p:nvPr/>
        </p:nvSpPr>
        <p:spPr>
          <a:xfrm rot="7242484">
            <a:off x="5966684" y="3756844"/>
            <a:ext cx="132616" cy="1657948"/>
          </a:xfrm>
          <a:prstGeom prst="upArrow">
            <a:avLst>
              <a:gd name="adj1" fmla="val 5234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0" name="矩形 99"/>
          <p:cNvSpPr/>
          <p:nvPr/>
        </p:nvSpPr>
        <p:spPr>
          <a:xfrm rot="1888794">
            <a:off x="5118613" y="4481480"/>
            <a:ext cx="1418365" cy="320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>1.</a:t>
            </a: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 核駁通知</a:t>
            </a:r>
            <a:endParaRPr lang="zh-TW" altLang="en-US" sz="16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1" name="左-右雙向箭號 100"/>
          <p:cNvSpPr/>
          <p:nvPr/>
        </p:nvSpPr>
        <p:spPr>
          <a:xfrm rot="1791884">
            <a:off x="5219981" y="4324911"/>
            <a:ext cx="1618405" cy="142022"/>
          </a:xfrm>
          <a:prstGeom prst="left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矩形 101"/>
          <p:cNvSpPr/>
          <p:nvPr/>
        </p:nvSpPr>
        <p:spPr>
          <a:xfrm rot="1762701">
            <a:off x="5348429" y="4143137"/>
            <a:ext cx="1702784" cy="320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>2.</a:t>
            </a: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 討論核駁內容</a:t>
            </a:r>
            <a:endParaRPr lang="zh-TW" altLang="en-US" sz="16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7092280" y="3492297"/>
            <a:ext cx="187220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2725" indent="-212725"/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>2.</a:t>
            </a: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 智管組提供答辯評估表／發明人回繳／本處長官評估</a:t>
            </a:r>
          </a:p>
          <a:p>
            <a:pPr marL="212725" indent="-212725"/>
            <a:endParaRPr lang="zh-TW" altLang="en-US" sz="16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5" name="左-右雙向箭號 104"/>
          <p:cNvSpPr/>
          <p:nvPr/>
        </p:nvSpPr>
        <p:spPr>
          <a:xfrm rot="5400000">
            <a:off x="6517212" y="3781328"/>
            <a:ext cx="1152129" cy="142022"/>
          </a:xfrm>
          <a:prstGeom prst="left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向上箭號 105"/>
          <p:cNvSpPr/>
          <p:nvPr/>
        </p:nvSpPr>
        <p:spPr>
          <a:xfrm rot="14324030">
            <a:off x="5977168" y="2419258"/>
            <a:ext cx="122514" cy="1665842"/>
          </a:xfrm>
          <a:prstGeom prst="upArrow">
            <a:avLst>
              <a:gd name="adj1" fmla="val 52343"/>
              <a:gd name="adj2" fmla="val 50000"/>
            </a:avLst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7" name="矩形 106"/>
          <p:cNvSpPr/>
          <p:nvPr/>
        </p:nvSpPr>
        <p:spPr>
          <a:xfrm rot="19721309">
            <a:off x="5324995" y="3191031"/>
            <a:ext cx="1679470" cy="320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>3.</a:t>
            </a: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 通知答辯意願</a:t>
            </a:r>
            <a:endParaRPr lang="zh-TW" altLang="en-US" sz="16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8" name="左-右雙向箭號 107"/>
          <p:cNvSpPr/>
          <p:nvPr/>
        </p:nvSpPr>
        <p:spPr>
          <a:xfrm>
            <a:off x="2987824" y="3708321"/>
            <a:ext cx="936104" cy="142022"/>
          </a:xfrm>
          <a:prstGeom prst="leftRight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矩形 108"/>
          <p:cNvSpPr/>
          <p:nvPr/>
        </p:nvSpPr>
        <p:spPr>
          <a:xfrm>
            <a:off x="2843808" y="3356992"/>
            <a:ext cx="187220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2725" indent="-212725"/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>1.</a:t>
            </a: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核駁通知</a:t>
            </a:r>
            <a:endParaRPr lang="zh-TW" altLang="en-US" sz="16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0" name="圓角矩形 109"/>
          <p:cNvSpPr/>
          <p:nvPr/>
        </p:nvSpPr>
        <p:spPr>
          <a:xfrm>
            <a:off x="1691680" y="1404065"/>
            <a:ext cx="1224136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智管組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1" name="向上箭號 110"/>
          <p:cNvSpPr/>
          <p:nvPr/>
        </p:nvSpPr>
        <p:spPr>
          <a:xfrm rot="5400000">
            <a:off x="3419872" y="1260049"/>
            <a:ext cx="144016" cy="8640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文字方塊 111"/>
          <p:cNvSpPr txBox="1"/>
          <p:nvPr/>
        </p:nvSpPr>
        <p:spPr>
          <a:xfrm>
            <a:off x="3203848" y="1332057"/>
            <a:ext cx="720080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派案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3" name="圓角矩形 112"/>
          <p:cNvSpPr/>
          <p:nvPr/>
        </p:nvSpPr>
        <p:spPr>
          <a:xfrm>
            <a:off x="1691680" y="5733256"/>
            <a:ext cx="1224136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事務所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4" name="圓角矩形 113"/>
          <p:cNvSpPr/>
          <p:nvPr/>
        </p:nvSpPr>
        <p:spPr>
          <a:xfrm>
            <a:off x="6948264" y="5733256"/>
            <a:ext cx="1224136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智管組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5" name="向上箭號 114"/>
          <p:cNvSpPr/>
          <p:nvPr/>
        </p:nvSpPr>
        <p:spPr>
          <a:xfrm rot="16200000">
            <a:off x="4896036" y="4104366"/>
            <a:ext cx="144016" cy="3816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6" name="文字方塊 115"/>
          <p:cNvSpPr txBox="1"/>
          <p:nvPr/>
        </p:nvSpPr>
        <p:spPr>
          <a:xfrm>
            <a:off x="3707904" y="5530007"/>
            <a:ext cx="2448272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專利核准、繳納年費通知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7" name="向上箭號 116"/>
          <p:cNvSpPr/>
          <p:nvPr/>
        </p:nvSpPr>
        <p:spPr>
          <a:xfrm rot="5400000">
            <a:off x="4896036" y="3960348"/>
            <a:ext cx="144016" cy="3816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文字方塊 117"/>
          <p:cNvSpPr txBox="1"/>
          <p:nvPr/>
        </p:nvSpPr>
        <p:spPr>
          <a:xfrm>
            <a:off x="3707904" y="6012577"/>
            <a:ext cx="2448272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通知繳納專利核准及年費（台灣案自行維護年費）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2843808" y="3861048"/>
            <a:ext cx="187220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2725" indent="-212725"/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>4.</a:t>
            </a: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審查意見</a:t>
            </a:r>
            <a: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  <a:t/>
            </a:r>
            <a:br>
              <a:rPr lang="en-US" altLang="zh-TW" sz="1600" b="1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及申復</a:t>
            </a:r>
            <a:endParaRPr lang="zh-TW" altLang="en-US" sz="16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內容版面配置區 39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5760640"/>
          </a:xfrm>
        </p:spPr>
        <p:txBody>
          <a:bodyPr>
            <a:noAutofit/>
          </a:bodyPr>
          <a:lstStyle/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產業利用性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812800" indent="-368300">
              <a:buClrTx/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「專利法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」第一章 第一條為鼓勵、保護、利用發明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、新型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及設計之創作，以促進產業發展，特制定本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法。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812800" indent="-3683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創作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400" b="1" u="sng" dirty="0">
                <a:latin typeface="微軟正黑體" pitchFamily="34" charset="-120"/>
                <a:ea typeface="微軟正黑體" pitchFamily="34" charset="-120"/>
              </a:rPr>
              <a:t>產業利用性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是申請專利保護的基本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門檻。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812800" indent="-3683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專利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是為產業而生，留意業界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需求。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812800" indent="-3683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申請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專利保護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，須留意未來專利商化的「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產業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類別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、「產品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型式」以及「適用的公司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」。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專利揭露書之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項</a:t>
            </a:r>
            <a:r>
              <a:rPr lang="en-US" altLang="zh-TW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本申請案可能應用之領域</a:t>
            </a:r>
            <a:r>
              <a:rPr lang="zh-TW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：詳細提供可能應用之產業別、產品及可能授權生或合作之公司以利後續技轉之可能</a:t>
            </a:r>
            <a:r>
              <a:rPr lang="zh-TW" alt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400" dirty="0">
              <a:solidFill>
                <a:schemeClr val="tx2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108104" y="188640"/>
            <a:ext cx="5832048" cy="720080"/>
          </a:xfrm>
          <a:prstGeom prst="roundRect">
            <a:avLst>
              <a:gd name="adj" fmla="val 11376"/>
            </a:avLst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專利揭露書審查要點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利用性</a:t>
            </a:r>
            <a:endParaRPr lang="zh-TW" altLang="en-US" sz="3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48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圓角矩形 40"/>
          <p:cNvSpPr/>
          <p:nvPr/>
        </p:nvSpPr>
        <p:spPr>
          <a:xfrm>
            <a:off x="108104" y="188640"/>
            <a:ext cx="5832048" cy="720080"/>
          </a:xfrm>
          <a:prstGeom prst="roundRect">
            <a:avLst>
              <a:gd name="adj" fmla="val 11376"/>
            </a:avLst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專利揭露書審查要點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新穎性</a:t>
            </a:r>
            <a:endParaRPr lang="zh-TW" altLang="en-US" sz="3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內容版面配置區 39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5112568"/>
          </a:xfrm>
        </p:spPr>
        <p:txBody>
          <a:bodyPr>
            <a:noAutofit/>
          </a:bodyPr>
          <a:lstStyle/>
          <a:p>
            <a:r>
              <a:rPr lang="zh-TW" altLang="en-US" sz="2400" b="1" dirty="0" smtClean="0">
                <a:latin typeface="+mj-ea"/>
                <a:ea typeface="+mj-ea"/>
              </a:rPr>
              <a:t>新穎性：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812800" indent="-368300">
              <a:buClrTx/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+mj-ea"/>
                <a:ea typeface="+mj-ea"/>
              </a:rPr>
              <a:t>「公開</a:t>
            </a:r>
            <a:r>
              <a:rPr lang="zh-TW" altLang="en-US" sz="2400" dirty="0">
                <a:latin typeface="+mj-ea"/>
                <a:ea typeface="+mj-ea"/>
              </a:rPr>
              <a:t>發表」是專利</a:t>
            </a:r>
            <a:r>
              <a:rPr lang="zh-TW" altLang="en-US" sz="2400" b="1" u="sng" dirty="0">
                <a:latin typeface="+mj-ea"/>
                <a:ea typeface="+mj-ea"/>
              </a:rPr>
              <a:t>新穎性</a:t>
            </a:r>
            <a:r>
              <a:rPr lang="zh-TW" altLang="en-US" sz="2400" dirty="0">
                <a:latin typeface="+mj-ea"/>
                <a:ea typeface="+mj-ea"/>
              </a:rPr>
              <a:t>的致命傷</a:t>
            </a:r>
            <a:r>
              <a:rPr lang="en-US" altLang="zh-TW" sz="2400" dirty="0">
                <a:latin typeface="+mj-ea"/>
                <a:ea typeface="+mj-ea"/>
              </a:rPr>
              <a:t>(</a:t>
            </a:r>
            <a:r>
              <a:rPr lang="zh-TW" altLang="en-US" sz="2400" dirty="0">
                <a:latin typeface="+mj-ea"/>
                <a:ea typeface="+mj-ea"/>
              </a:rPr>
              <a:t>曝光死</a:t>
            </a:r>
            <a:r>
              <a:rPr lang="en-US" altLang="zh-TW" sz="2400" dirty="0" smtClean="0">
                <a:latin typeface="+mj-ea"/>
                <a:ea typeface="+mj-ea"/>
              </a:rPr>
              <a:t>)</a:t>
            </a:r>
            <a:r>
              <a:rPr lang="zh-TW" altLang="en-US" sz="2400" dirty="0" smtClean="0">
                <a:latin typeface="+mj-ea"/>
                <a:ea typeface="+mj-ea"/>
              </a:rPr>
              <a:t>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812800" indent="-368300">
              <a:buClrTx/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+mj-ea"/>
                <a:ea typeface="+mj-ea"/>
              </a:rPr>
              <a:t>暫緩</a:t>
            </a:r>
            <a:r>
              <a:rPr lang="zh-TW" altLang="en-US" sz="2400" dirty="0">
                <a:latin typeface="+mj-ea"/>
                <a:ea typeface="+mj-ea"/>
              </a:rPr>
              <a:t>公開</a:t>
            </a:r>
            <a:r>
              <a:rPr lang="zh-TW" altLang="en-US" sz="2400" dirty="0" smtClean="0">
                <a:latin typeface="+mj-ea"/>
                <a:ea typeface="+mj-ea"/>
              </a:rPr>
              <a:t>行動適當的保密是</a:t>
            </a:r>
            <a:r>
              <a:rPr lang="zh-TW" altLang="en-US" sz="2400" dirty="0">
                <a:latin typeface="+mj-ea"/>
                <a:ea typeface="+mj-ea"/>
              </a:rPr>
              <a:t>一種專利佈局的</a:t>
            </a:r>
            <a:r>
              <a:rPr lang="zh-TW" altLang="en-US" sz="2400" dirty="0" smtClean="0">
                <a:latin typeface="+mj-ea"/>
                <a:ea typeface="+mj-ea"/>
              </a:rPr>
              <a:t>開始。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812800" indent="-368300">
              <a:buClrTx/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+mj-ea"/>
                <a:ea typeface="+mj-ea"/>
              </a:rPr>
              <a:t>「上課報告</a:t>
            </a:r>
            <a:r>
              <a:rPr lang="zh-TW" altLang="en-US" sz="2400" dirty="0">
                <a:latin typeface="+mj-ea"/>
                <a:ea typeface="+mj-ea"/>
              </a:rPr>
              <a:t>」</a:t>
            </a:r>
            <a:r>
              <a:rPr lang="zh-TW" altLang="en-US" sz="2400" dirty="0" smtClean="0">
                <a:latin typeface="+mj-ea"/>
                <a:ea typeface="+mj-ea"/>
              </a:rPr>
              <a:t>、</a:t>
            </a:r>
            <a:r>
              <a:rPr lang="zh-TW" altLang="en-US" sz="2400" dirty="0">
                <a:latin typeface="+mj-ea"/>
                <a:ea typeface="+mj-ea"/>
              </a:rPr>
              <a:t>「</a:t>
            </a:r>
            <a:r>
              <a:rPr lang="zh-TW" altLang="en-US" sz="2400" dirty="0" smtClean="0">
                <a:latin typeface="+mj-ea"/>
                <a:ea typeface="+mj-ea"/>
              </a:rPr>
              <a:t>海報張貼</a:t>
            </a:r>
            <a:r>
              <a:rPr lang="zh-TW" altLang="en-US" sz="2400" dirty="0">
                <a:latin typeface="+mj-ea"/>
                <a:ea typeface="+mj-ea"/>
              </a:rPr>
              <a:t>」</a:t>
            </a:r>
            <a:r>
              <a:rPr lang="zh-TW" altLang="en-US" sz="2400" dirty="0" smtClean="0">
                <a:latin typeface="+mj-ea"/>
                <a:ea typeface="+mj-ea"/>
              </a:rPr>
              <a:t>以及</a:t>
            </a:r>
            <a:r>
              <a:rPr lang="zh-TW" altLang="en-US" sz="2400" dirty="0">
                <a:latin typeface="+mj-ea"/>
                <a:ea typeface="+mj-ea"/>
              </a:rPr>
              <a:t>「</a:t>
            </a:r>
            <a:r>
              <a:rPr lang="zh-TW" altLang="en-US" sz="2400" dirty="0" smtClean="0">
                <a:latin typeface="+mj-ea"/>
                <a:ea typeface="+mj-ea"/>
              </a:rPr>
              <a:t>口試</a:t>
            </a:r>
            <a:r>
              <a:rPr lang="zh-TW" altLang="en-US" sz="2400" dirty="0">
                <a:latin typeface="+mj-ea"/>
                <a:ea typeface="+mj-ea"/>
              </a:rPr>
              <a:t>」</a:t>
            </a:r>
            <a:r>
              <a:rPr lang="zh-TW" altLang="en-US" sz="2400" dirty="0" smtClean="0">
                <a:latin typeface="+mj-ea"/>
                <a:ea typeface="+mj-ea"/>
              </a:rPr>
              <a:t>都算公開發表。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812800" indent="-368300">
              <a:buClrTx/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+mj-ea"/>
                <a:ea typeface="+mj-ea"/>
              </a:rPr>
              <a:t>一旦揭露就</a:t>
            </a:r>
            <a:r>
              <a:rPr lang="zh-TW" altLang="en-US" sz="2400" dirty="0">
                <a:latin typeface="+mj-ea"/>
                <a:ea typeface="+mj-ea"/>
              </a:rPr>
              <a:t>喪失「中國大陸」、「歐盟」以及「</a:t>
            </a:r>
            <a:r>
              <a:rPr lang="zh-TW" altLang="en-US" sz="2400" dirty="0" smtClean="0">
                <a:latin typeface="+mj-ea"/>
                <a:ea typeface="+mj-ea"/>
              </a:rPr>
              <a:t>印度</a:t>
            </a:r>
            <a:r>
              <a:rPr lang="zh-TW" altLang="en-US" sz="2400" dirty="0">
                <a:latin typeface="+mj-ea"/>
                <a:ea typeface="+mj-ea"/>
              </a:rPr>
              <a:t>」的專利申請</a:t>
            </a:r>
            <a:r>
              <a:rPr lang="zh-TW" altLang="en-US" sz="2400" dirty="0" smtClean="0">
                <a:latin typeface="+mj-ea"/>
                <a:ea typeface="+mj-ea"/>
              </a:rPr>
              <a:t>權。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812800" indent="-368300">
              <a:buClrTx/>
              <a:buSzPct val="100000"/>
              <a:buFont typeface="+mj-lt"/>
              <a:buAutoNum type="arabicPeriod"/>
            </a:pPr>
            <a:r>
              <a:rPr lang="zh-TW" altLang="en-US" sz="2400" dirty="0" smtClean="0">
                <a:latin typeface="+mj-ea"/>
                <a:ea typeface="+mj-ea"/>
              </a:rPr>
              <a:t>有些</a:t>
            </a:r>
            <a:r>
              <a:rPr lang="zh-TW" altLang="en-US" sz="2400" dirty="0">
                <a:latin typeface="+mj-ea"/>
                <a:ea typeface="+mj-ea"/>
              </a:rPr>
              <a:t>國家的專利申請，對於公開發表</a:t>
            </a:r>
            <a:r>
              <a:rPr lang="zh-TW" altLang="en-US" sz="2400" dirty="0" smtClean="0">
                <a:latin typeface="+mj-ea"/>
                <a:ea typeface="+mj-ea"/>
              </a:rPr>
              <a:t>有</a:t>
            </a:r>
            <a:r>
              <a:rPr lang="zh-TW" altLang="en-US" sz="2400" b="1" u="sng" dirty="0" smtClean="0">
                <a:latin typeface="+mj-ea"/>
                <a:ea typeface="+mj-ea"/>
              </a:rPr>
              <a:t>新穎性優惠期</a:t>
            </a:r>
            <a:r>
              <a:rPr lang="zh-TW" altLang="en-US" sz="2400" dirty="0" smtClean="0">
                <a:latin typeface="+mj-ea"/>
                <a:ea typeface="+mj-ea"/>
              </a:rPr>
              <a:t>，例如「</a:t>
            </a:r>
            <a:r>
              <a:rPr lang="zh-TW" altLang="en-US" sz="2400" dirty="0">
                <a:latin typeface="+mj-ea"/>
                <a:ea typeface="+mj-ea"/>
              </a:rPr>
              <a:t>臺灣</a:t>
            </a:r>
            <a:r>
              <a:rPr lang="zh-TW" altLang="en-US" sz="2400" dirty="0" smtClean="0">
                <a:latin typeface="+mj-ea"/>
                <a:ea typeface="+mj-ea"/>
              </a:rPr>
              <a:t>」</a:t>
            </a:r>
            <a:r>
              <a:rPr lang="en-US" altLang="zh-TW" sz="2400" dirty="0" smtClean="0">
                <a:latin typeface="+mj-ea"/>
                <a:ea typeface="+mj-ea"/>
              </a:rPr>
              <a:t>1</a:t>
            </a:r>
            <a:r>
              <a:rPr lang="zh-TW" altLang="en-US" sz="2400" dirty="0" smtClean="0">
                <a:latin typeface="+mj-ea"/>
                <a:ea typeface="+mj-ea"/>
              </a:rPr>
              <a:t>年、「</a:t>
            </a:r>
            <a:r>
              <a:rPr lang="zh-TW" altLang="en-US" sz="2400" dirty="0">
                <a:latin typeface="+mj-ea"/>
                <a:ea typeface="+mj-ea"/>
              </a:rPr>
              <a:t>美國」</a:t>
            </a:r>
            <a:r>
              <a:rPr lang="en-US" altLang="zh-TW" sz="2400" dirty="0">
                <a:latin typeface="+mj-ea"/>
                <a:ea typeface="+mj-ea"/>
              </a:rPr>
              <a:t>1</a:t>
            </a:r>
            <a:r>
              <a:rPr lang="zh-TW" altLang="en-US" sz="2400" dirty="0" smtClean="0">
                <a:latin typeface="+mj-ea"/>
                <a:ea typeface="+mj-ea"/>
              </a:rPr>
              <a:t>年。</a:t>
            </a:r>
            <a:r>
              <a:rPr lang="en-US" altLang="zh-TW" sz="2400" dirty="0" smtClean="0">
                <a:latin typeface="+mj-ea"/>
                <a:ea typeface="+mj-ea"/>
              </a:rPr>
              <a:t/>
            </a:r>
            <a:br>
              <a:rPr lang="en-US" altLang="zh-TW" sz="2400" dirty="0" smtClean="0">
                <a:latin typeface="+mj-ea"/>
                <a:ea typeface="+mj-ea"/>
              </a:rPr>
            </a:br>
            <a:endParaRPr lang="zh-TW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專利揭露書之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+mj-ea"/>
                <a:ea typeface="+mj-ea"/>
              </a:rPr>
              <a:t>第</a:t>
            </a:r>
            <a:r>
              <a:rPr lang="en-US" altLang="zh-TW" sz="2400" b="1" u="sng" dirty="0" smtClean="0">
                <a:solidFill>
                  <a:srgbClr val="FF0000"/>
                </a:solidFill>
                <a:latin typeface="+mj-ea"/>
                <a:ea typeface="+mj-ea"/>
              </a:rPr>
              <a:t>8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+mj-ea"/>
                <a:ea typeface="+mj-ea"/>
              </a:rPr>
              <a:t>項</a:t>
            </a:r>
            <a:r>
              <a:rPr lang="en-US" altLang="zh-TW" sz="2400" b="1" u="sng" dirty="0" smtClean="0">
                <a:solidFill>
                  <a:srgbClr val="FF0000"/>
                </a:solidFill>
                <a:latin typeface="+mj-ea"/>
                <a:ea typeface="+mj-ea"/>
              </a:rPr>
              <a:t>-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+mj-ea"/>
                <a:ea typeface="+mj-ea"/>
              </a:rPr>
              <a:t>本申請案是否已公開</a:t>
            </a:r>
            <a:r>
              <a:rPr lang="zh-TW" alt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：請確實填寫公開的日期、形式及程度，並檢附與公開程度相符之文件提供校內審查評估。</a:t>
            </a:r>
            <a:endParaRPr lang="en-US" altLang="zh-TW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新穎性優惠期必須於申請時發明人需主動告知學校及事務所！</a:t>
            </a:r>
            <a:endParaRPr lang="en-US" altLang="zh-TW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內容版面配置區 39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4968552"/>
          </a:xfrm>
        </p:spPr>
        <p:txBody>
          <a:bodyPr>
            <a:noAutofit/>
          </a:bodyPr>
          <a:lstStyle/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進步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性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專利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申請需與現況有「非顯而易知」的</a:t>
            </a:r>
            <a:r>
              <a:rPr lang="zh-TW" altLang="en-US" sz="2400" b="1" u="sng" dirty="0">
                <a:latin typeface="微軟正黑體" pitchFamily="34" charset="-120"/>
                <a:ea typeface="微軟正黑體" pitchFamily="34" charset="-120"/>
              </a:rPr>
              <a:t>進步</a:t>
            </a:r>
            <a:r>
              <a:rPr lang="zh-TW" altLang="en-US" sz="2400" b="1" u="sng" dirty="0" smtClean="0">
                <a:latin typeface="微軟正黑體" pitchFamily="34" charset="-120"/>
                <a:ea typeface="微軟正黑體" pitchFamily="34" charset="-120"/>
              </a:rPr>
              <a:t>性</a:t>
            </a:r>
            <a: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u="sng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搜索匯集文獻說明習知技術的「不足」或「相似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」之處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強調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並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提供該專利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「欲解決的問題」以及「開創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的技術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特點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專利揭露書之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sz="2400" b="1" u="sng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項</a:t>
            </a:r>
            <a:r>
              <a:rPr lang="en-US" altLang="zh-TW" sz="2400" b="1" u="sng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相關先前資料調查情形</a:t>
            </a:r>
            <a:r>
              <a:rPr lang="zh-TW" alt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：請搜尋文獻資料並分析您的發明與習知技術之優缺點及相關性。</a:t>
            </a:r>
            <a:endParaRPr lang="en-US" altLang="zh-TW" sz="2400" dirty="0">
              <a:solidFill>
                <a:schemeClr val="tx2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專利</a:t>
            </a:r>
            <a:r>
              <a:rPr lang="zh-TW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揭露書之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13~15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項</a:t>
            </a:r>
            <a:r>
              <a:rPr lang="en-US" altLang="zh-TW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本申請案之特色與詳細說明</a:t>
            </a:r>
            <a:r>
              <a:rPr lang="zh-TW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：請說明並充分揭露您的技術特色以及詳述發明想法與欲解決之問題。</a:t>
            </a:r>
            <a:endParaRPr lang="en-US" altLang="zh-TW" sz="2400" dirty="0">
              <a:solidFill>
                <a:schemeClr val="tx2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108104" y="188640"/>
            <a:ext cx="5832048" cy="720080"/>
          </a:xfrm>
          <a:prstGeom prst="roundRect">
            <a:avLst>
              <a:gd name="adj" fmla="val 11376"/>
            </a:avLst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專利揭露書審查要點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進步性</a:t>
            </a:r>
            <a:endParaRPr lang="zh-TW" altLang="en-US" sz="3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內容版面配置區 39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5760640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專利提案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前的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輔導與諮詢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舉辦「專利與產業分析研討會」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zh-TW" sz="2500" dirty="0">
                <a:latin typeface="微軟正黑體" pitchFamily="34" charset="-120"/>
                <a:ea typeface="微軟正黑體" pitchFamily="34" charset="-120"/>
              </a:rPr>
              <a:t>專利檢索分析與</a:t>
            </a:r>
            <a:r>
              <a:rPr lang="zh-TW" altLang="zh-TW" sz="2500" dirty="0" smtClean="0">
                <a:latin typeface="微軟正黑體" pitchFamily="34" charset="-120"/>
                <a:ea typeface="微軟正黑體" pitchFamily="34" charset="-120"/>
              </a:rPr>
              <a:t>策略</a:t>
            </a: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zh-TW" sz="2500" dirty="0">
                <a:latin typeface="微軟正黑體" pitchFamily="34" charset="-120"/>
                <a:ea typeface="微軟正黑體" pitchFamily="34" charset="-120"/>
              </a:rPr>
              <a:t>專利資訊庫與專利檢索暨分析管理平台電腦實機</a:t>
            </a:r>
            <a:r>
              <a:rPr lang="zh-TW" altLang="zh-TW" sz="2500" dirty="0" smtClean="0">
                <a:latin typeface="微軟正黑體" pitchFamily="34" charset="-120"/>
                <a:ea typeface="微軟正黑體" pitchFamily="34" charset="-120"/>
              </a:rPr>
              <a:t>操作</a:t>
            </a: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zh-TW" sz="2500" dirty="0">
                <a:latin typeface="微軟正黑體" pitchFamily="34" charset="-120"/>
                <a:ea typeface="微軟正黑體" pitchFamily="34" charset="-120"/>
              </a:rPr>
              <a:t>產業分析與產品</a:t>
            </a:r>
            <a:r>
              <a:rPr lang="zh-TW" altLang="zh-TW" sz="2500" dirty="0" smtClean="0">
                <a:latin typeface="微軟正黑體" pitchFamily="34" charset="-120"/>
                <a:ea typeface="微軟正黑體" pitchFamily="34" charset="-120"/>
              </a:rPr>
              <a:t>開發</a:t>
            </a: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zh-TW" sz="2500" dirty="0">
                <a:latin typeface="微軟正黑體" pitchFamily="34" charset="-120"/>
                <a:ea typeface="微軟正黑體" pitchFamily="34" charset="-120"/>
              </a:rPr>
              <a:t>市場區隔與競爭</a:t>
            </a:r>
            <a:r>
              <a:rPr lang="zh-TW" altLang="zh-TW" sz="2500" dirty="0" smtClean="0">
                <a:latin typeface="微軟正黑體" pitchFamily="34" charset="-120"/>
                <a:ea typeface="微軟正黑體" pitchFamily="34" charset="-120"/>
              </a:rPr>
              <a:t>分析</a:t>
            </a: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500" dirty="0" smtClean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zh-TW" sz="2500" dirty="0">
                <a:latin typeface="微軟正黑體" pitchFamily="34" charset="-120"/>
                <a:ea typeface="微軟正黑體" pitchFamily="34" charset="-120"/>
              </a:rPr>
              <a:t>創業規劃與營運計畫書</a:t>
            </a:r>
            <a:r>
              <a:rPr lang="zh-TW" altLang="zh-TW" sz="2500" dirty="0" smtClean="0">
                <a:latin typeface="微軟正黑體" pitchFamily="34" charset="-120"/>
                <a:ea typeface="微軟正黑體" pitchFamily="34" charset="-120"/>
              </a:rPr>
              <a:t>撰寫</a:t>
            </a:r>
            <a:endParaRPr lang="zh-TW" altLang="zh-TW" sz="25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108104" y="188640"/>
            <a:ext cx="4103856" cy="720080"/>
          </a:xfrm>
          <a:prstGeom prst="roundRect">
            <a:avLst>
              <a:gd name="adj" fmla="val 11376"/>
            </a:avLst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智管組服務專利提案</a:t>
            </a:r>
            <a:endParaRPr lang="zh-TW" altLang="en-US" sz="3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圖片 4" descr="未命名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2942" y="4055952"/>
            <a:ext cx="7278116" cy="274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3638</TotalTime>
  <Words>659</Words>
  <Application>Microsoft Office PowerPoint</Application>
  <PresentationFormat>如螢幕大小 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9" baseType="lpstr">
      <vt:lpstr>华文楷体</vt:lpstr>
      <vt:lpstr>微軟正黑體</vt:lpstr>
      <vt:lpstr>新細明體</vt:lpstr>
      <vt:lpstr>標楷體</vt:lpstr>
      <vt:lpstr>Arial</vt:lpstr>
      <vt:lpstr>Calibri</vt:lpstr>
      <vt:lpstr>Cambria</vt:lpstr>
      <vt:lpstr>Maiandra GD</vt:lpstr>
      <vt:lpstr>Times New Roman</vt:lpstr>
      <vt:lpstr>Wingdings</vt:lpstr>
      <vt:lpstr>Wingdings 2</vt:lpstr>
      <vt:lpstr>龍騰四海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台灣微軟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校內專利提案流程</dc:title>
  <dc:creator>微軟用戶</dc:creator>
  <cp:lastModifiedBy>Carly Lin</cp:lastModifiedBy>
  <cp:revision>318</cp:revision>
  <cp:lastPrinted>2013-02-20T05:18:18Z</cp:lastPrinted>
  <dcterms:created xsi:type="dcterms:W3CDTF">2012-11-27T06:50:08Z</dcterms:created>
  <dcterms:modified xsi:type="dcterms:W3CDTF">2019-03-17T13:28:30Z</dcterms:modified>
</cp:coreProperties>
</file>