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74" r:id="rId1"/>
  </p:sldMasterIdLst>
  <p:notesMasterIdLst>
    <p:notesMasterId r:id="rId14"/>
  </p:notesMasterIdLst>
  <p:handoutMasterIdLst>
    <p:handoutMasterId r:id="rId15"/>
  </p:handoutMasterIdLst>
  <p:sldIdLst>
    <p:sldId id="860" r:id="rId2"/>
    <p:sldId id="864" r:id="rId3"/>
    <p:sldId id="879" r:id="rId4"/>
    <p:sldId id="866" r:id="rId5"/>
    <p:sldId id="881" r:id="rId6"/>
    <p:sldId id="867" r:id="rId7"/>
    <p:sldId id="876" r:id="rId8"/>
    <p:sldId id="882" r:id="rId9"/>
    <p:sldId id="877" r:id="rId10"/>
    <p:sldId id="878" r:id="rId11"/>
    <p:sldId id="875" r:id="rId12"/>
    <p:sldId id="880" r:id="rId1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初審" id="{8E22C932-8319-4DB6-88B4-FDB13DA075FE}">
          <p14:sldIdLst>
            <p14:sldId id="860"/>
            <p14:sldId id="864"/>
            <p14:sldId id="879"/>
            <p14:sldId id="866"/>
            <p14:sldId id="881"/>
            <p14:sldId id="867"/>
            <p14:sldId id="876"/>
            <p14:sldId id="882"/>
            <p14:sldId id="877"/>
            <p14:sldId id="878"/>
            <p14:sldId id="875"/>
            <p14:sldId id="8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66"/>
    <a:srgbClr val="669900"/>
    <a:srgbClr val="339933"/>
    <a:srgbClr val="CC3300"/>
    <a:srgbClr val="0000CC"/>
    <a:srgbClr val="E9FFBD"/>
    <a:srgbClr val="336699"/>
    <a:srgbClr val="0099CC"/>
    <a:srgbClr val="F5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0" autoAdjust="0"/>
    <p:restoredTop sz="86369" autoAdjust="0"/>
  </p:normalViewPr>
  <p:slideViewPr>
    <p:cSldViewPr>
      <p:cViewPr varScale="1">
        <p:scale>
          <a:sx n="45" d="100"/>
          <a:sy n="45" d="100"/>
        </p:scale>
        <p:origin x="43" y="12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869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E9DFF1B7-0BDC-4341-B915-051A36EAC5DD}" type="datetimeFigureOut">
              <a:rPr lang="zh-TW" altLang="en-US" smtClean="0"/>
              <a:t>2025/8/11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40" y="9440648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3501F879-B026-4C78-BF7C-3A195EF78E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09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A554BF6F-B438-41AC-A110-9A46B7CA9120}" type="datetimeFigureOut">
              <a:rPr lang="zh-TW" altLang="en-US"/>
              <a:pPr>
                <a:defRPr/>
              </a:pPr>
              <a:t>2025/8/11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5CC912-8178-4D13-B2D7-C4FAF1002C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170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D4C00-CB6F-4428-90FB-40BE71DA36D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1158240" y="4323895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群組 9">
            <a:extLst>
              <a:ext uri="{FF2B5EF4-FFF2-40B4-BE49-F238E27FC236}">
                <a16:creationId xmlns:a16="http://schemas.microsoft.com/office/drawing/2014/main" id="{4BEA1A3C-50A0-4CC7-9E6F-F8F42BB10450}"/>
              </a:ext>
            </a:extLst>
          </p:cNvPr>
          <p:cNvGrpSpPr/>
          <p:nvPr userDrawn="1"/>
        </p:nvGrpSpPr>
        <p:grpSpPr>
          <a:xfrm>
            <a:off x="1" y="6345700"/>
            <a:ext cx="12183347" cy="507851"/>
            <a:chOff x="0" y="6248637"/>
            <a:chExt cx="12183347" cy="60409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3EAC39D-AA66-468F-8664-EB3ADBA32DB9}"/>
                </a:ext>
              </a:extLst>
            </p:cNvPr>
            <p:cNvSpPr/>
            <p:nvPr/>
          </p:nvSpPr>
          <p:spPr>
            <a:xfrm>
              <a:off x="0" y="6338864"/>
              <a:ext cx="12182400" cy="513863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E224A25-DC4E-4EB0-B38A-88FDEA62D0D8}"/>
                </a:ext>
              </a:extLst>
            </p:cNvPr>
            <p:cNvSpPr/>
            <p:nvPr/>
          </p:nvSpPr>
          <p:spPr>
            <a:xfrm>
              <a:off x="947" y="6248637"/>
              <a:ext cx="12182400" cy="85644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0816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5228502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68FC3-8DF6-4B47-A6DD-91EAD299AB2C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31217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975DCB-BBA2-48D1-A06C-5420BD5B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FA66E9A-80E0-4A21-A677-99CFA0DA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09C45B1-EA23-4269-99C5-E7AD1431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0890DA-0044-4589-9E49-9882DFB5A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6C5198DB-4A34-409C-A404-AA35E26681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73655" y="1916832"/>
            <a:ext cx="7105649" cy="201771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2" name="內容版面配置區 8">
            <a:extLst>
              <a:ext uri="{FF2B5EF4-FFF2-40B4-BE49-F238E27FC236}">
                <a16:creationId xmlns:a16="http://schemas.microsoft.com/office/drawing/2014/main" id="{D24711E8-7A9D-490C-8CE6-8671DB8A9BD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44764" y="4581128"/>
            <a:ext cx="7105649" cy="163560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8165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E94E2-159F-4B65-AAF1-DD74D4F533D7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986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336" y="292527"/>
            <a:ext cx="10058400" cy="760209"/>
          </a:xfrm>
        </p:spPr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074" y="2068082"/>
            <a:ext cx="1005840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0952733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998F9-5FDD-439C-A136-6257BB33BCB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群組 9">
            <a:extLst>
              <a:ext uri="{FF2B5EF4-FFF2-40B4-BE49-F238E27FC236}">
                <a16:creationId xmlns:a16="http://schemas.microsoft.com/office/drawing/2014/main" id="{CEF1B2D3-0BF1-4B25-BC26-3E2E699B9627}"/>
              </a:ext>
            </a:extLst>
          </p:cNvPr>
          <p:cNvGrpSpPr/>
          <p:nvPr userDrawn="1"/>
        </p:nvGrpSpPr>
        <p:grpSpPr>
          <a:xfrm>
            <a:off x="1" y="6345700"/>
            <a:ext cx="12183347" cy="507851"/>
            <a:chOff x="0" y="6248637"/>
            <a:chExt cx="12183347" cy="60409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7FE529CD-9376-4F7D-827B-C17901EFA703}"/>
                </a:ext>
              </a:extLst>
            </p:cNvPr>
            <p:cNvSpPr/>
            <p:nvPr/>
          </p:nvSpPr>
          <p:spPr>
            <a:xfrm>
              <a:off x="0" y="6338864"/>
              <a:ext cx="12182400" cy="513863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1402DAEF-2F83-4B46-A6A5-BE7BE9BF62EA}"/>
                </a:ext>
              </a:extLst>
            </p:cNvPr>
            <p:cNvSpPr/>
            <p:nvPr/>
          </p:nvSpPr>
          <p:spPr>
            <a:xfrm>
              <a:off x="947" y="6248637"/>
              <a:ext cx="12182400" cy="85644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04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53275D8-1937-4829-939A-5FEEEA5F0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07" y="260648"/>
            <a:ext cx="10058400" cy="78624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日期版面配置區 8">
            <a:extLst>
              <a:ext uri="{FF2B5EF4-FFF2-40B4-BE49-F238E27FC236}">
                <a16:creationId xmlns:a16="http://schemas.microsoft.com/office/drawing/2014/main" id="{9313794E-0B2C-4897-B6A5-4BAEEC7D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9">
            <a:extLst>
              <a:ext uri="{FF2B5EF4-FFF2-40B4-BE49-F238E27FC236}">
                <a16:creationId xmlns:a16="http://schemas.microsoft.com/office/drawing/2014/main" id="{DB3064AA-9085-42E4-915A-134997AE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id="{CB1ACDA8-32CC-4185-97AC-DA31FE19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7630414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8536755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04200-F89E-4675-850F-C5198FE70D3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0799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FB5EA-1926-4E33-A6EA-5C72D265C65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3381636F-24D1-4B78-9EE5-170EB2A40FFA}"/>
              </a:ext>
            </a:extLst>
          </p:cNvPr>
          <p:cNvGrpSpPr/>
          <p:nvPr userDrawn="1"/>
        </p:nvGrpSpPr>
        <p:grpSpPr>
          <a:xfrm>
            <a:off x="1" y="6345700"/>
            <a:ext cx="12183347" cy="507851"/>
            <a:chOff x="0" y="6248637"/>
            <a:chExt cx="12183347" cy="60409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66D5AD6B-1172-4E13-B853-7695C2645063}"/>
                </a:ext>
              </a:extLst>
            </p:cNvPr>
            <p:cNvSpPr/>
            <p:nvPr/>
          </p:nvSpPr>
          <p:spPr>
            <a:xfrm>
              <a:off x="0" y="6338864"/>
              <a:ext cx="12182400" cy="513863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CDF5609-1796-4148-BA90-4E55BAA3A0C1}"/>
                </a:ext>
              </a:extLst>
            </p:cNvPr>
            <p:cNvSpPr/>
            <p:nvPr/>
          </p:nvSpPr>
          <p:spPr>
            <a:xfrm>
              <a:off x="947" y="6248637"/>
              <a:ext cx="12182400" cy="85644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95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6511560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5834831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6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ADDA77-C037-4F2D-A0CE-6900F349F20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07599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3A9FB34F-2D00-4AF6-84AD-31C8F29BDA89}"/>
              </a:ext>
            </a:extLst>
          </p:cNvPr>
          <p:cNvGrpSpPr/>
          <p:nvPr userDrawn="1"/>
        </p:nvGrpSpPr>
        <p:grpSpPr>
          <a:xfrm>
            <a:off x="1" y="6345700"/>
            <a:ext cx="12183347" cy="507851"/>
            <a:chOff x="0" y="6248637"/>
            <a:chExt cx="12183347" cy="604090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6EB923F-2673-4064-BC9C-700408DED63E}"/>
                </a:ext>
              </a:extLst>
            </p:cNvPr>
            <p:cNvSpPr/>
            <p:nvPr/>
          </p:nvSpPr>
          <p:spPr>
            <a:xfrm>
              <a:off x="0" y="6338864"/>
              <a:ext cx="12182400" cy="513863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5FA38B7-5A1A-48D5-8965-084707128756}"/>
                </a:ext>
              </a:extLst>
            </p:cNvPr>
            <p:cNvSpPr/>
            <p:nvPr/>
          </p:nvSpPr>
          <p:spPr>
            <a:xfrm>
              <a:off x="947" y="6248637"/>
              <a:ext cx="12182400" cy="85644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80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73" r:id="rId12"/>
    <p:sldLayoutId id="2147484271" r:id="rId1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A42BBB-4A0B-4DE4-90C8-97743FD1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192" y="1124744"/>
            <a:ext cx="7992888" cy="864096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en-US" altLang="zh-TW" sz="4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FY114 </a:t>
            </a:r>
            <a:r>
              <a:rPr lang="zh-TW" altLang="en-US" sz="4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醫材雛型品試製計畫</a:t>
            </a:r>
            <a:endParaRPr lang="zh-TW" altLang="en-US" sz="4400" b="1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F6F0AD-AF54-45A4-A095-27F391988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3203" y="4832433"/>
            <a:ext cx="7563601" cy="915045"/>
          </a:xfrm>
        </p:spPr>
        <p:txBody>
          <a:bodyPr>
            <a:normAutofit/>
          </a:bodyPr>
          <a:lstStyle/>
          <a:p>
            <a:pPr marL="0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報告人：單位</a:t>
            </a:r>
            <a:r>
              <a:rPr lang="en-US" altLang="zh-TW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/</a:t>
            </a:r>
            <a:r>
              <a:rPr lang="zh-TW" altLang="en-US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姓名</a:t>
            </a:r>
            <a:r>
              <a:rPr lang="en-US" altLang="zh-TW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/</a:t>
            </a:r>
            <a:r>
              <a:rPr lang="zh-TW" altLang="en-US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職稱</a:t>
            </a:r>
            <a:endParaRPr lang="en-US" altLang="zh-TW" kern="100" dirty="0">
              <a:latin typeface="Arial" panose="020B0604020202020204" pitchFamily="34" charset="0"/>
              <a:ea typeface="微軟正黑體" panose="020B0604030504040204" pitchFamily="34" charset="-120"/>
              <a:cs typeface="Times New Roman"/>
            </a:endParaRPr>
          </a:p>
          <a:p>
            <a:pPr marL="0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kern="100" dirty="0">
                <a:latin typeface="Arial" panose="020B0604020202020204" pitchFamily="34" charset="0"/>
                <a:ea typeface="微軟正黑體" panose="020B0604030504040204" pitchFamily="34" charset="-120"/>
                <a:cs typeface="Times New Roman"/>
              </a:rPr>
              <a:t>日期：</a:t>
            </a:r>
            <a:endParaRPr lang="en-US" altLang="zh-TW" kern="100" dirty="0">
              <a:latin typeface="Arial" panose="020B0604020202020204" pitchFamily="34" charset="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5A42BBB-4A0B-4DE4-90C8-97743FD16DAB}"/>
              </a:ext>
            </a:extLst>
          </p:cNvPr>
          <p:cNvSpPr txBox="1">
            <a:spLocks/>
          </p:cNvSpPr>
          <p:nvPr/>
        </p:nvSpPr>
        <p:spPr>
          <a:xfrm>
            <a:off x="1199456" y="2751779"/>
            <a:ext cx="9937104" cy="8640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kumimoji="0" lang="zh-TW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計畫名稱：</a:t>
            </a:r>
          </a:p>
        </p:txBody>
      </p:sp>
      <p:sp>
        <p:nvSpPr>
          <p:cNvPr id="9" name="投影片編號版面配置區 4">
            <a:extLst>
              <a:ext uri="{FF2B5EF4-FFF2-40B4-BE49-F238E27FC236}">
                <a16:creationId xmlns:a16="http://schemas.microsoft.com/office/drawing/2014/main" id="{74BDE36A-8512-4B29-B205-F8EC558E4182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D0F6C78-0A61-42B6-8255-BBAF9DC00333}" type="slidenum">
              <a:rPr lang="zh-TW" altLang="en-US" smtClean="0"/>
              <a:pPr>
                <a:defRPr/>
              </a:pPr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573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4957-6134-49A4-A677-CCC94C4DB3CE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E27021B1-1F05-4E84-9ADE-AC74C31E84F3}"/>
              </a:ext>
            </a:extLst>
          </p:cNvPr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團隊後續商品化規劃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8FAF8CA1-DE4E-43B6-9BB8-8760E44A01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71464" y="1268760"/>
            <a:ext cx="9793088" cy="4816437"/>
          </a:xfrm>
        </p:spPr>
        <p:txBody>
          <a:bodyPr tIns="45720" bIns="45720"/>
          <a:lstStyle/>
          <a:p>
            <a:pPr marL="0" lvl="0" indent="0">
              <a:lnSpc>
                <a:spcPct val="150000"/>
              </a:lnSpc>
              <a:buNone/>
            </a:pP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申請補助計畫 </a:t>
            </a:r>
            <a:endParaRPr lang="en-US" altLang="zh-TW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en-US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技轉授權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設立新創公司</a:t>
            </a:r>
            <a:endParaRPr lang="en-US" altLang="zh-TW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其他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需詳細說明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0" lvl="0" indent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(e.g., Prototype Design Freeze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驗證、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pre-clinical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r>
              <a:rPr lang="zh-TW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等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0" lvl="0" indent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06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 txBox="1">
            <a:spLocks/>
          </p:cNvSpPr>
          <p:nvPr/>
        </p:nvSpPr>
        <p:spPr bwMode="auto">
          <a:xfrm>
            <a:off x="1986693" y="2959894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b="1" dirty="0"/>
              <a:t>附件</a:t>
            </a:r>
          </a:p>
        </p:txBody>
      </p:sp>
    </p:spTree>
    <p:extLst>
      <p:ext uri="{BB962C8B-B14F-4D97-AF65-F5344CB8AC3E}">
        <p14:creationId xmlns:p14="http://schemas.microsoft.com/office/powerpoint/2010/main" val="110787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A40B6E3-8800-41F1-8F55-61150B2A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FB5EA-1926-4E33-A6EA-5C72D265C65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2168D890-3FD3-47AC-AF9C-7E19D2AF7C9E}"/>
              </a:ext>
            </a:extLst>
          </p:cNvPr>
          <p:cNvSpPr txBox="1">
            <a:spLocks/>
          </p:cNvSpPr>
          <p:nvPr/>
        </p:nvSpPr>
        <p:spPr>
          <a:xfrm>
            <a:off x="1239876" y="-99392"/>
            <a:ext cx="972108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本技術前期獲本會補助該技術發展之相關計畫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D24B4EF-026A-4991-B55B-84C774E17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2109"/>
              </p:ext>
            </p:extLst>
          </p:nvPr>
        </p:nvGraphicFramePr>
        <p:xfrm>
          <a:off x="911424" y="1600200"/>
          <a:ext cx="10657184" cy="356400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10591">
                  <a:extLst>
                    <a:ext uri="{9D8B030D-6E8A-4147-A177-3AD203B41FA5}">
                      <a16:colId xmlns:a16="http://schemas.microsoft.com/office/drawing/2014/main" val="882262459"/>
                    </a:ext>
                  </a:extLst>
                </a:gridCol>
                <a:gridCol w="1649575">
                  <a:extLst>
                    <a:ext uri="{9D8B030D-6E8A-4147-A177-3AD203B41FA5}">
                      <a16:colId xmlns:a16="http://schemas.microsoft.com/office/drawing/2014/main" val="1066048951"/>
                    </a:ext>
                  </a:extLst>
                </a:gridCol>
                <a:gridCol w="1354296">
                  <a:extLst>
                    <a:ext uri="{9D8B030D-6E8A-4147-A177-3AD203B41FA5}">
                      <a16:colId xmlns:a16="http://schemas.microsoft.com/office/drawing/2014/main" val="4000913523"/>
                    </a:ext>
                  </a:extLst>
                </a:gridCol>
                <a:gridCol w="1354296">
                  <a:extLst>
                    <a:ext uri="{9D8B030D-6E8A-4147-A177-3AD203B41FA5}">
                      <a16:colId xmlns:a16="http://schemas.microsoft.com/office/drawing/2014/main" val="3932949928"/>
                    </a:ext>
                  </a:extLst>
                </a:gridCol>
                <a:gridCol w="2076732">
                  <a:extLst>
                    <a:ext uri="{9D8B030D-6E8A-4147-A177-3AD203B41FA5}">
                      <a16:colId xmlns:a16="http://schemas.microsoft.com/office/drawing/2014/main" val="2258000954"/>
                    </a:ext>
                  </a:extLst>
                </a:gridCol>
                <a:gridCol w="2711694">
                  <a:extLst>
                    <a:ext uri="{9D8B030D-6E8A-4147-A177-3AD203B41FA5}">
                      <a16:colId xmlns:a16="http://schemas.microsoft.com/office/drawing/2014/main" val="3481507812"/>
                    </a:ext>
                  </a:extLst>
                </a:gridCol>
              </a:tblGrid>
              <a:tr h="54072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計畫類型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補助單位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主持人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單位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補助經費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補助時間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計畫名稱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成效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(</a:t>
                      </a: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專利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技轉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/SCI Paper/</a:t>
                      </a:r>
                      <a:r>
                        <a:rPr lang="zh-TW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技術報告等</a:t>
                      </a:r>
                      <a:r>
                        <a:rPr lang="en-US" sz="1400" b="1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)</a:t>
                      </a:r>
                    </a:p>
                  </a:txBody>
                  <a:tcPr anchor="ctr"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138501"/>
                  </a:ext>
                </a:extLst>
              </a:tr>
              <a:tr h="73728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zh-TW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學門計畫</a:t>
                      </a: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NSTC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79662"/>
                  </a:ext>
                </a:extLst>
              </a:tr>
              <a:tr h="49139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SPARK</a:t>
                      </a: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NSTC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836948"/>
                  </a:ext>
                </a:extLst>
              </a:tr>
              <a:tr h="49139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FITI</a:t>
                      </a: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/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NSTC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6676"/>
                  </a:ext>
                </a:extLst>
              </a:tr>
              <a:tr h="245882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446077"/>
                  </a:ext>
                </a:extLst>
              </a:tr>
              <a:tr h="245882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425046"/>
                  </a:ext>
                </a:extLst>
              </a:tr>
              <a:tr h="245882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400"/>
                      </a:pPr>
                      <a:r>
                        <a:rPr lang="en-US" sz="14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424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atin typeface="Arial" panose="020B0604020202020204" pitchFamily="34" charset="0"/>
                          <a:ea typeface="微軟正黑體" pitchFamily="2"/>
                          <a:cs typeface="Times New Roman" pitchFamily="18"/>
                        </a:rPr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218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99456" y="1196752"/>
            <a:ext cx="8042672" cy="4824536"/>
          </a:xfrm>
        </p:spPr>
        <p:txBody>
          <a:bodyPr rtlCol="0">
            <a:noAutofit/>
          </a:bodyPr>
          <a:lstStyle/>
          <a:p>
            <a:pPr marL="360363" indent="-3603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本產品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技術所要解決的臨床問題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(Clinical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Need)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：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360363" indent="-3603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60363" indent="-3603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360363" indent="-3603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本產品</a:t>
            </a:r>
            <a:r>
              <a:rPr lang="en-US" altLang="zh-TW" dirty="0">
                <a:latin typeface="Arial" panose="020B0604020202020204" pitchFamily="34" charset="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Arial" panose="020B0604020202020204" pitchFamily="34" charset="0"/>
                <a:ea typeface="微軟正黑體" panose="020B0604030504040204" pitchFamily="34" charset="-120"/>
              </a:rPr>
              <a:t>技術所提供的解決方法</a:t>
            </a: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(Solution)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：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  <a:p>
            <a:pPr marL="360363" indent="-360363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6C78-0A61-42B6-8255-BBAF9DC00333}" type="slidenum">
              <a:rPr lang="zh-TW" altLang="en-US"/>
              <a:pPr>
                <a:defRPr/>
              </a:pPr>
              <a:t>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32821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latin typeface="Arial" panose="020B0604020202020204" pitchFamily="34" charset="0"/>
                <a:ea typeface="微軟正黑體" panose="020B0604030504040204" pitchFamily="34" charset="-120"/>
              </a:rPr>
              <a:t>計畫背景</a:t>
            </a:r>
            <a:endParaRPr kumimoji="0" lang="zh-TW" altLang="en-US" b="1" dirty="0">
              <a:latin typeface="Arial" panose="020B060402020202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9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6C78-0A61-42B6-8255-BBAF9DC00333}" type="slidenum">
              <a:rPr lang="zh-TW" altLang="en-US"/>
              <a:pPr>
                <a:defRPr/>
              </a:pPr>
              <a:t>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技術說明</a:t>
            </a:r>
            <a:endParaRPr kumimoji="0"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B81FB1BC-3B1D-49CF-9BB0-2468EE2C5FAC}"/>
              </a:ext>
            </a:extLst>
          </p:cNvPr>
          <p:cNvSpPr txBox="1">
            <a:spLocks/>
          </p:cNvSpPr>
          <p:nvPr/>
        </p:nvSpPr>
        <p:spPr>
          <a:xfrm>
            <a:off x="1199456" y="1268760"/>
            <a:ext cx="7543800" cy="48164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技術創新性與獨特性</a:t>
            </a:r>
            <a:r>
              <a:rPr lang="en-US" dirty="0">
                <a:latin typeface="Arial" pitchFamily="18"/>
              </a:rPr>
              <a:t>(Innovation &amp; Uniqueness)</a:t>
            </a:r>
            <a:r>
              <a:rPr lang="zh-TW" altLang="en-US" dirty="0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0" indent="0">
              <a:lnSpc>
                <a:spcPct val="10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  <a:p>
            <a:pPr marL="0" indent="0">
              <a:lnSpc>
                <a:spcPct val="10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擁有之核心技術</a:t>
            </a:r>
            <a:r>
              <a:rPr lang="en-US" dirty="0">
                <a:latin typeface="Arial" pitchFamily="18"/>
              </a:rPr>
              <a:t>(Core Technology)</a:t>
            </a:r>
            <a:r>
              <a:rPr lang="zh-TW" altLang="en-US" dirty="0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適應症與預期用途</a:t>
            </a:r>
            <a:r>
              <a:rPr lang="en-US" dirty="0">
                <a:latin typeface="Arial" pitchFamily="18"/>
              </a:rPr>
              <a:t>(Indication &amp; Intended Use)</a:t>
            </a:r>
            <a:r>
              <a:rPr lang="zh-TW" altLang="en-US" dirty="0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dirty="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1767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565D7-5B8C-4A3A-BBA5-97AF6E79DEC9}" type="slidenum">
              <a:rPr lang="zh-TW" altLang="en-US"/>
              <a:pPr>
                <a:defRPr/>
              </a:pPr>
              <a:t>4</a:t>
            </a:fld>
            <a:endParaRPr lang="zh-TW" altLang="en-US"/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目前技術成果</a:t>
            </a:r>
            <a:endParaRPr kumimoji="0"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4A18E3A8-13FF-47E5-967F-4B6DCB9BF9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99456" y="1268760"/>
            <a:ext cx="10369152" cy="4816437"/>
          </a:xfrm>
        </p:spPr>
        <p:txBody>
          <a:bodyPr tIns="45720" bIns="45720"/>
          <a:lstStyle/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sz="2000" dirty="0">
                <a:latin typeface="Arial" pitchFamily="18"/>
              </a:rPr>
              <a:t>作用原理之理論基礎</a:t>
            </a:r>
            <a:r>
              <a:rPr lang="en-US" sz="2000" dirty="0">
                <a:latin typeface="Arial" pitchFamily="18"/>
              </a:rPr>
              <a:t>(Working Principle)</a:t>
            </a:r>
            <a:r>
              <a:rPr lang="zh-TW" altLang="en-US" dirty="0">
                <a:latin typeface="Arial" pitchFamily="18"/>
              </a:rPr>
              <a:t>：</a:t>
            </a: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sz="2000" dirty="0">
                <a:latin typeface="Arial" pitchFamily="18"/>
              </a:rPr>
              <a:t>有效性之概念驗證資料</a:t>
            </a:r>
            <a:r>
              <a:rPr lang="en-US" sz="2000" dirty="0">
                <a:latin typeface="Arial" pitchFamily="18"/>
              </a:rPr>
              <a:t>(Effectiveness Proof of Concept Data)</a:t>
            </a:r>
            <a:r>
              <a:rPr lang="zh-TW" altLang="en-US" dirty="0">
                <a:latin typeface="Arial" pitchFamily="18"/>
              </a:rPr>
              <a:t>：</a:t>
            </a:r>
            <a:endParaRPr lang="en-US" sz="2000" dirty="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06101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69539C3-8FBB-4B9B-A27A-9C1F4C49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FB5EA-1926-4E33-A6EA-5C72D265C65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4AE426D1-D225-4D91-9A99-CB03BA515D66}"/>
              </a:ext>
            </a:extLst>
          </p:cNvPr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市場機會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72BAE61D-F54F-471B-9586-64137E22D81A}"/>
              </a:ext>
            </a:extLst>
          </p:cNvPr>
          <p:cNvSpPr txBox="1">
            <a:spLocks/>
          </p:cNvSpPr>
          <p:nvPr/>
        </p:nvSpPr>
        <p:spPr>
          <a:xfrm>
            <a:off x="1127448" y="1268760"/>
            <a:ext cx="9937104" cy="4816437"/>
          </a:xfrm>
          <a:prstGeom prst="rect">
            <a:avLst/>
          </a:prstGeom>
        </p:spPr>
        <p:txBody>
          <a:bodyPr tIns="45720" bIns="4572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市場潛力</a:t>
            </a:r>
            <a:r>
              <a:rPr lang="en-US" dirty="0">
                <a:latin typeface="Arial" pitchFamily="18"/>
              </a:rPr>
              <a:t>(Market Potential)</a:t>
            </a:r>
            <a:r>
              <a:rPr lang="zh-TW" altLang="en-US" dirty="0">
                <a:latin typeface="Arial" pitchFamily="18"/>
              </a:rPr>
              <a:t>： 市場現況、需求、規模</a:t>
            </a:r>
            <a:endParaRPr lang="en-US" dirty="0">
              <a:latin typeface="Arial" pitchFamily="18"/>
            </a:endParaRPr>
          </a:p>
          <a:p>
            <a:pPr marL="0" indent="0">
              <a:lnSpc>
                <a:spcPct val="100000"/>
              </a:lnSpc>
              <a:buFont typeface="Calibri" panose="020F0502020204030204" pitchFamily="34" charset="0"/>
              <a:buNone/>
            </a:pPr>
            <a:r>
              <a:rPr lang="en-US" dirty="0">
                <a:latin typeface="Arial" pitchFamily="18"/>
              </a:rPr>
              <a:t>        </a:t>
            </a:r>
          </a:p>
          <a:p>
            <a:pPr marL="179999" indent="-323999">
              <a:lnSpc>
                <a:spcPct val="10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  <a:p>
            <a:pPr marL="179999" indent="-323999">
              <a:lnSpc>
                <a:spcPct val="10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  <a:p>
            <a:pPr marL="0" indent="0">
              <a:lnSpc>
                <a:spcPct val="100000"/>
              </a:lnSpc>
              <a:buFont typeface="Calibri" panose="020F0502020204030204" pitchFamily="34" charset="0"/>
              <a:buNone/>
            </a:pPr>
            <a:r>
              <a:rPr lang="en-US" dirty="0">
                <a:latin typeface="Arial" pitchFamily="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83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C607A-608E-4B4E-B300-F39F171197CC}" type="slidenum">
              <a:rPr lang="zh-TW" altLang="en-US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競品分析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9E90B014-D44B-49B0-9052-EE0B9D5AF25A}"/>
              </a:ext>
            </a:extLst>
          </p:cNvPr>
          <p:cNvSpPr txBox="1">
            <a:spLocks/>
          </p:cNvSpPr>
          <p:nvPr/>
        </p:nvSpPr>
        <p:spPr>
          <a:xfrm>
            <a:off x="1199456" y="1268760"/>
            <a:ext cx="7997040" cy="48164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99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競品規格比較與說明：</a:t>
            </a:r>
          </a:p>
        </p:txBody>
      </p:sp>
    </p:spTree>
    <p:extLst>
      <p:ext uri="{BB962C8B-B14F-4D97-AF65-F5344CB8AC3E}">
        <p14:creationId xmlns:p14="http://schemas.microsoft.com/office/powerpoint/2010/main" val="327359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C607A-608E-4B4E-B300-F39F171197CC}" type="slidenum">
              <a:rPr lang="zh-TW" altLang="en-US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專利說明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CE71EA79-A8C4-4BF1-87F2-E004858FB21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99456" y="1268760"/>
            <a:ext cx="7997040" cy="4816437"/>
          </a:xfrm>
        </p:spPr>
        <p:txBody>
          <a:bodyPr tIns="45720" bIns="45720"/>
          <a:lstStyle/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sz="2000" dirty="0">
                <a:latin typeface="Arial" pitchFamily="18"/>
              </a:rPr>
              <a:t>專利現況</a:t>
            </a:r>
            <a:r>
              <a:rPr lang="en-US" sz="2000" dirty="0">
                <a:latin typeface="Arial" pitchFamily="18"/>
              </a:rPr>
              <a:t>(Patent Status)</a:t>
            </a:r>
            <a:r>
              <a:rPr lang="zh-TW" altLang="en-US" sz="2000" dirty="0">
                <a:latin typeface="Arial" pitchFamily="18"/>
              </a:rPr>
              <a:t>：</a:t>
            </a:r>
            <a:endParaRPr lang="en-US" sz="2000" dirty="0">
              <a:latin typeface="Arial" pitchFamily="18"/>
            </a:endParaRPr>
          </a:p>
          <a:p>
            <a:pPr marL="292608" lvl="1" indent="0">
              <a:lnSpc>
                <a:spcPct val="100000"/>
              </a:lnSpc>
              <a:buClr>
                <a:srgbClr val="E48312"/>
              </a:buClr>
              <a:buSzPct val="120000"/>
              <a:buNone/>
            </a:pPr>
            <a:endParaRPr lang="en-US" altLang="zh-TW" dirty="0">
              <a:latin typeface="Arial" pitchFamily="18"/>
            </a:endParaRPr>
          </a:p>
          <a:p>
            <a:pPr marL="578358" lvl="1" indent="-285750">
              <a:lnSpc>
                <a:spcPct val="100000"/>
              </a:lnSpc>
              <a:buClr>
                <a:srgbClr val="E48312"/>
              </a:buClr>
              <a:buSzPct val="120000"/>
              <a:buFont typeface="Wingdings" panose="05000000000000000000" pitchFamily="2" charset="2"/>
              <a:buChar char="l"/>
            </a:pPr>
            <a:r>
              <a:rPr lang="zh-TW" altLang="zh-TW" dirty="0">
                <a:latin typeface="Arial" pitchFamily="18"/>
              </a:rPr>
              <a:t>專利狀態：</a:t>
            </a:r>
            <a:r>
              <a:rPr lang="zh-TW" altLang="en-US">
                <a:latin typeface="新細明體" pitchFamily="18"/>
                <a:ea typeface="新細明體" pitchFamily="18"/>
              </a:rPr>
              <a:t>□ </a:t>
            </a:r>
            <a:r>
              <a:rPr lang="zh-TW" altLang="en-US">
                <a:latin typeface="Arial" pitchFamily="18"/>
              </a:rPr>
              <a:t>尚</a:t>
            </a:r>
            <a:r>
              <a:rPr lang="zh-TW" altLang="zh-TW">
                <a:latin typeface="Arial" pitchFamily="18"/>
              </a:rPr>
              <a:t>未</a:t>
            </a:r>
            <a:r>
              <a:rPr lang="zh-TW" altLang="zh-TW" dirty="0">
                <a:latin typeface="Arial" pitchFamily="18"/>
              </a:rPr>
              <a:t>申請</a:t>
            </a:r>
            <a:r>
              <a:rPr lang="en-US" altLang="zh-TW" dirty="0">
                <a:latin typeface="Arial" pitchFamily="18"/>
              </a:rPr>
              <a:t>   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□ </a:t>
            </a:r>
            <a:r>
              <a:rPr lang="zh-TW" altLang="zh-TW" dirty="0">
                <a:latin typeface="Arial" pitchFamily="18"/>
              </a:rPr>
              <a:t>已申請</a:t>
            </a:r>
            <a:r>
              <a:rPr lang="en-US" altLang="zh-TW" dirty="0">
                <a:latin typeface="Arial" pitchFamily="18"/>
              </a:rPr>
              <a:t>   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□ </a:t>
            </a:r>
            <a:r>
              <a:rPr lang="zh-TW" altLang="zh-TW" dirty="0">
                <a:latin typeface="Arial" pitchFamily="18"/>
              </a:rPr>
              <a:t>已獲證</a:t>
            </a:r>
            <a:endParaRPr lang="en-US" altLang="zh-TW" dirty="0">
              <a:latin typeface="Arial" pitchFamily="18"/>
            </a:endParaRPr>
          </a:p>
          <a:p>
            <a:pPr marL="578358" lvl="1" indent="-28575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20000"/>
              <a:buFont typeface="Wingdings" panose="05000000000000000000" pitchFamily="2" charset="2"/>
              <a:buChar char="l"/>
            </a:pPr>
            <a:r>
              <a:rPr lang="zh-TW" altLang="en-US" dirty="0">
                <a:latin typeface="新細明體" pitchFamily="18"/>
                <a:ea typeface="新細明體" pitchFamily="18"/>
              </a:rPr>
              <a:t>□</a:t>
            </a:r>
            <a:r>
              <a:rPr lang="en-US" dirty="0">
                <a:latin typeface="Arial" pitchFamily="18"/>
              </a:rPr>
              <a:t> PA</a:t>
            </a:r>
            <a:r>
              <a:rPr lang="zh-TW" altLang="en-US" dirty="0">
                <a:latin typeface="Arial" pitchFamily="18"/>
              </a:rPr>
              <a:t>　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□</a:t>
            </a:r>
            <a:r>
              <a:rPr lang="en-US" dirty="0">
                <a:latin typeface="新細明體" pitchFamily="18"/>
                <a:ea typeface="新細明體" pitchFamily="18"/>
              </a:rPr>
              <a:t> </a:t>
            </a:r>
            <a:r>
              <a:rPr lang="en-US" dirty="0">
                <a:latin typeface="Arial" pitchFamily="18"/>
              </a:rPr>
              <a:t>PCT</a:t>
            </a:r>
            <a:r>
              <a:rPr lang="zh-TW" altLang="en-US" dirty="0">
                <a:latin typeface="Arial" pitchFamily="18"/>
              </a:rPr>
              <a:t>　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□</a:t>
            </a:r>
            <a:r>
              <a:rPr lang="en-US" dirty="0">
                <a:latin typeface="Arial" pitchFamily="18"/>
              </a:rPr>
              <a:t> TW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　□</a:t>
            </a:r>
            <a:r>
              <a:rPr lang="en-US" dirty="0">
                <a:latin typeface="Arial" pitchFamily="18"/>
              </a:rPr>
              <a:t> US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　 □</a:t>
            </a:r>
            <a:r>
              <a:rPr lang="en-US" dirty="0">
                <a:latin typeface="Arial" pitchFamily="18"/>
              </a:rPr>
              <a:t> EU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　 □</a:t>
            </a:r>
            <a:r>
              <a:rPr lang="en-US" dirty="0">
                <a:latin typeface="Arial" pitchFamily="18"/>
              </a:rPr>
              <a:t> JP</a:t>
            </a:r>
            <a:r>
              <a:rPr lang="zh-TW" altLang="en-US" dirty="0">
                <a:latin typeface="新細明體" pitchFamily="18"/>
                <a:ea typeface="新細明體" pitchFamily="18"/>
              </a:rPr>
              <a:t>　 □</a:t>
            </a:r>
            <a:r>
              <a:rPr lang="en-US" dirty="0">
                <a:latin typeface="Arial" pitchFamily="18"/>
              </a:rPr>
              <a:t> Others</a:t>
            </a:r>
          </a:p>
          <a:p>
            <a:pPr marL="292608" lvl="1" indent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dirty="0">
                <a:latin typeface="Arial" pitchFamily="18"/>
              </a:rPr>
              <a:t>   (</a:t>
            </a:r>
            <a:r>
              <a:rPr lang="zh-TW" altLang="en-US" dirty="0">
                <a:latin typeface="Arial" pitchFamily="18"/>
              </a:rPr>
              <a:t>主要專利說明</a:t>
            </a:r>
            <a:r>
              <a:rPr lang="en-US" dirty="0">
                <a:latin typeface="Arial" pitchFamily="18"/>
              </a:rPr>
              <a:t>)</a:t>
            </a:r>
          </a:p>
          <a:p>
            <a:pPr marL="0" lvl="0" indent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2000" dirty="0">
                <a:latin typeface="Arial" pitchFamily="18"/>
              </a:rPr>
              <a:t>   </a:t>
            </a:r>
          </a:p>
          <a:p>
            <a:pPr marL="0" lvl="0" indent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sz="2000" dirty="0">
                <a:latin typeface="Arial" pitchFamily="18"/>
              </a:rPr>
              <a:t>後續專利布局</a:t>
            </a:r>
            <a:r>
              <a:rPr lang="en-US" sz="2000" dirty="0">
                <a:latin typeface="Arial" pitchFamily="18"/>
              </a:rPr>
              <a:t>(Future IP Deployment)</a:t>
            </a:r>
            <a:r>
              <a:rPr lang="zh-TW" altLang="en-US" sz="2000" dirty="0">
                <a:latin typeface="Arial" pitchFamily="18"/>
              </a:rPr>
              <a:t>：</a:t>
            </a: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20000"/>
              <a:buFont typeface="Wingdings" pitchFamily="2"/>
              <a:buChar char="n"/>
            </a:pPr>
            <a:endParaRPr lang="en-US" sz="2000" dirty="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871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9FA78F7-8B8F-4A8C-9FD2-0E319655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FB5EA-1926-4E33-A6EA-5C72D265C65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3ECC777F-28F6-45A5-9480-1C62BCDEF428}"/>
              </a:ext>
            </a:extLst>
          </p:cNvPr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法規評估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A9BFF45A-FFAD-458A-B3EF-DA0E547F4E89}"/>
              </a:ext>
            </a:extLst>
          </p:cNvPr>
          <p:cNvSpPr txBox="1">
            <a:spLocks/>
          </p:cNvSpPr>
          <p:nvPr/>
        </p:nvSpPr>
        <p:spPr>
          <a:xfrm>
            <a:off x="1118384" y="1196752"/>
            <a:ext cx="7543800" cy="4816437"/>
          </a:xfrm>
          <a:prstGeom prst="rect">
            <a:avLst/>
          </a:prstGeom>
        </p:spPr>
        <p:txBody>
          <a:bodyPr tIns="45720" bIns="4572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999" indent="-323999">
              <a:lnSpc>
                <a:spcPct val="14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分類分級</a:t>
            </a:r>
            <a:r>
              <a:rPr lang="en-US" dirty="0">
                <a:latin typeface="Arial" pitchFamily="18"/>
              </a:rPr>
              <a:t>(Classification)</a:t>
            </a:r>
            <a:r>
              <a:rPr lang="zh-TW" altLang="en-US" dirty="0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292608" lvl="1" indent="0">
              <a:lnSpc>
                <a:spcPct val="140000"/>
              </a:lnSpc>
              <a:buNone/>
            </a:pP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zh-TW" dirty="0">
                <a:effectLst/>
                <a:latin typeface="Arial" panose="020B0604020202020204" pitchFamily="34" charset="0"/>
              </a:rPr>
              <a:t> </a:t>
            </a:r>
            <a:r>
              <a:rPr lang="en-US" altLang="zh-TW" dirty="0">
                <a:effectLst/>
                <a:latin typeface="Arial" panose="020B0604020202020204" pitchFamily="34" charset="0"/>
              </a:rPr>
              <a:t>I    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</a:rPr>
              <a:t>II     </a:t>
            </a: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</a:rPr>
              <a:t>III</a:t>
            </a:r>
            <a:endParaRPr lang="en-US" dirty="0">
              <a:latin typeface="Arial" panose="020B0604020202020204" pitchFamily="34" charset="0"/>
            </a:endParaRPr>
          </a:p>
          <a:p>
            <a:pPr marL="179999" indent="-323999">
              <a:lnSpc>
                <a:spcPct val="14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法規途徑</a:t>
            </a:r>
            <a:r>
              <a:rPr lang="en-US" dirty="0">
                <a:latin typeface="Arial" pitchFamily="18"/>
              </a:rPr>
              <a:t>(Regulatory Pathway)</a:t>
            </a:r>
            <a:r>
              <a:rPr lang="zh-TW" altLang="en-US" dirty="0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204122" lvl="1" indent="0">
              <a:lnSpc>
                <a:spcPct val="140000"/>
              </a:lnSpc>
              <a:buClr>
                <a:srgbClr val="E48312"/>
              </a:buClr>
              <a:buSzPct val="100000"/>
              <a:buNone/>
            </a:pP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510(k) (Premarket Notification)</a:t>
            </a:r>
          </a:p>
          <a:p>
            <a:pPr marL="204122" lvl="1" indent="0">
              <a:lnSpc>
                <a:spcPct val="140000"/>
              </a:lnSpc>
              <a:buClr>
                <a:srgbClr val="E48312"/>
              </a:buClr>
              <a:buSzPct val="100000"/>
              <a:buNone/>
            </a:pP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PMA (Premarket Approval)</a:t>
            </a:r>
          </a:p>
          <a:p>
            <a:pPr marL="204122" lvl="1" indent="0">
              <a:lnSpc>
                <a:spcPct val="140000"/>
              </a:lnSpc>
              <a:buClr>
                <a:srgbClr val="E48312"/>
              </a:buClr>
              <a:buSzPct val="100000"/>
              <a:buNone/>
            </a:pPr>
            <a:r>
              <a:rPr lang="zh-TW" altLang="zh-TW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 Novo (Evaluation of Automatic Class III Designation)</a:t>
            </a:r>
          </a:p>
          <a:p>
            <a:pPr marL="179999" indent="-323999">
              <a:lnSpc>
                <a:spcPct val="14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dirty="0">
                <a:latin typeface="Arial" pitchFamily="18"/>
              </a:rPr>
              <a:t>採認標準</a:t>
            </a:r>
            <a:r>
              <a:rPr lang="en-US" dirty="0">
                <a:latin typeface="Arial" pitchFamily="18"/>
              </a:rPr>
              <a:t>(Recognized </a:t>
            </a:r>
            <a:r>
              <a:rPr lang="en-US">
                <a:latin typeface="Arial" pitchFamily="18"/>
              </a:rPr>
              <a:t>Standard)</a:t>
            </a:r>
            <a:r>
              <a:rPr lang="zh-TW" altLang="en-US">
                <a:latin typeface="Arial" pitchFamily="18"/>
              </a:rPr>
              <a:t>：</a:t>
            </a:r>
            <a:endParaRPr lang="en-US" dirty="0">
              <a:latin typeface="Arial" pitchFamily="18"/>
            </a:endParaRPr>
          </a:p>
          <a:p>
            <a:pPr marL="204122" lvl="1" indent="0">
              <a:lnSpc>
                <a:spcPct val="140000"/>
              </a:lnSpc>
              <a:buClr>
                <a:srgbClr val="E48312"/>
              </a:buClr>
              <a:buSzPct val="100000"/>
              <a:buNone/>
            </a:pPr>
            <a:r>
              <a:rPr lang="zh-TW" altLang="zh-TW" sz="160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</a:p>
          <a:p>
            <a:pPr marL="204122" lvl="1" indent="0">
              <a:lnSpc>
                <a:spcPct val="140000"/>
              </a:lnSpc>
              <a:buClr>
                <a:srgbClr val="E48312"/>
              </a:buClr>
              <a:buSzPct val="100000"/>
              <a:buNone/>
            </a:pPr>
            <a:r>
              <a:rPr lang="zh-TW" altLang="zh-TW" sz="1600" dirty="0">
                <a:effectLst/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CLSI</a:t>
            </a:r>
            <a:r>
              <a:rPr lang="zh-TW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ISO10993</a:t>
            </a:r>
            <a:r>
              <a:rPr lang="zh-TW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IEC60601</a:t>
            </a:r>
            <a:r>
              <a:rPr lang="zh-TW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IEC62366</a:t>
            </a:r>
            <a:r>
              <a:rPr lang="zh-TW" dirty="0"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ISO14971…..</a:t>
            </a:r>
          </a:p>
          <a:p>
            <a:pPr marL="0" indent="0">
              <a:lnSpc>
                <a:spcPct val="14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  <a:p>
            <a:pPr marL="0" indent="0">
              <a:lnSpc>
                <a:spcPct val="140000"/>
              </a:lnSpc>
              <a:buFont typeface="Calibri" panose="020F0502020204030204" pitchFamily="34" charset="0"/>
              <a:buNone/>
            </a:pPr>
            <a:endParaRPr lang="en-US" dirty="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2646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C607A-608E-4B4E-B300-F39F171197CC}" type="slidenum">
              <a:rPr lang="zh-TW" altLang="en-US"/>
              <a:pPr>
                <a:defRPr/>
              </a:pPr>
              <a:t>9</a:t>
            </a:fld>
            <a:endParaRPr lang="zh-TW" altLang="en-US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323536" y="-99392"/>
            <a:ext cx="7543800" cy="974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TW" altLang="en-US" b="1" dirty="0">
                <a:ea typeface="微軟正黑體" panose="020B0604030504040204" pitchFamily="34" charset="-120"/>
              </a:rPr>
              <a:t>雛型品服務需求規劃</a:t>
            </a:r>
            <a:endParaRPr kumimoji="0" lang="zh-TW" altLang="en-US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18078568-10AA-458B-B8B2-747E9CA093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99456" y="1268760"/>
            <a:ext cx="7543800" cy="4816437"/>
          </a:xfrm>
        </p:spPr>
        <p:txBody>
          <a:bodyPr tIns="45720" bIns="45720"/>
          <a:lstStyle/>
          <a:p>
            <a:pPr marL="179999" lvl="0" indent="-323999">
              <a:lnSpc>
                <a:spcPct val="100000"/>
              </a:lnSpc>
              <a:buClr>
                <a:srgbClr val="E48312"/>
              </a:buClr>
              <a:buSzPct val="120000"/>
              <a:buFont typeface="Wingdings" pitchFamily="2"/>
              <a:buChar char="n"/>
            </a:pPr>
            <a:r>
              <a:rPr lang="zh-TW" altLang="en-US" sz="2000" dirty="0">
                <a:latin typeface="Arial" pitchFamily="18"/>
              </a:rPr>
              <a:t>執行規劃</a:t>
            </a:r>
            <a:r>
              <a:rPr lang="zh-TW" altLang="en-US" dirty="0">
                <a:latin typeface="Arial" pitchFamily="18"/>
              </a:rPr>
              <a:t>與預計產出物：</a:t>
            </a: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en-US" sz="2000" dirty="0">
              <a:latin typeface="Arial" pitchFamily="18"/>
            </a:endParaRPr>
          </a:p>
          <a:p>
            <a:pPr marL="179999" lvl="0" indent="-323999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en-US" sz="2000" dirty="0">
              <a:latin typeface="Arial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984923161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11325</TotalTime>
  <Words>422</Words>
  <Application>Microsoft Office PowerPoint</Application>
  <PresentationFormat>寬螢幕</PresentationFormat>
  <Paragraphs>124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回顧</vt:lpstr>
      <vt:lpstr>FY114 醫材雛型品試製計畫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SkyUN.Org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03.初審簡報檔</dc:title>
  <dc:creator/>
  <cp:keywords>初審;PI簡報</cp:keywords>
  <cp:lastModifiedBy>劉君儀</cp:lastModifiedBy>
  <cp:revision>610</cp:revision>
  <cp:lastPrinted>2025-07-24T03:13:25Z</cp:lastPrinted>
  <dcterms:created xsi:type="dcterms:W3CDTF">2011-07-11T06:15:46Z</dcterms:created>
  <dcterms:modified xsi:type="dcterms:W3CDTF">2025-08-11T07:17:00Z</dcterms:modified>
</cp:coreProperties>
</file>